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68" r:id="rId3"/>
    <p:sldId id="262" r:id="rId4"/>
    <p:sldId id="267" r:id="rId5"/>
    <p:sldId id="260" r:id="rId6"/>
    <p:sldId id="711" r:id="rId7"/>
    <p:sldId id="708" r:id="rId8"/>
    <p:sldId id="709" r:id="rId9"/>
    <p:sldId id="710" r:id="rId10"/>
    <p:sldId id="696" r:id="rId11"/>
    <p:sldId id="697" r:id="rId12"/>
    <p:sldId id="624" r:id="rId13"/>
    <p:sldId id="623" r:id="rId14"/>
    <p:sldId id="618" r:id="rId15"/>
    <p:sldId id="699" r:id="rId16"/>
    <p:sldId id="303" r:id="rId17"/>
    <p:sldId id="626" r:id="rId18"/>
    <p:sldId id="627" r:id="rId19"/>
    <p:sldId id="701" r:id="rId20"/>
    <p:sldId id="261" r:id="rId21"/>
    <p:sldId id="270" r:id="rId22"/>
    <p:sldId id="272" r:id="rId23"/>
    <p:sldId id="509" r:id="rId24"/>
    <p:sldId id="713" r:id="rId25"/>
    <p:sldId id="259" r:id="rId26"/>
    <p:sldId id="341" r:id="rId27"/>
    <p:sldId id="628" r:id="rId28"/>
    <p:sldId id="629" r:id="rId29"/>
    <p:sldId id="630" r:id="rId30"/>
    <p:sldId id="702" r:id="rId31"/>
    <p:sldId id="694" r:id="rId32"/>
    <p:sldId id="637" r:id="rId33"/>
    <p:sldId id="285" r:id="rId34"/>
    <p:sldId id="287" r:id="rId35"/>
    <p:sldId id="286" r:id="rId36"/>
    <p:sldId id="692" r:id="rId37"/>
    <p:sldId id="691" r:id="rId38"/>
    <p:sldId id="690" r:id="rId39"/>
    <p:sldId id="288" r:id="rId40"/>
    <p:sldId id="464" r:id="rId41"/>
    <p:sldId id="463" r:id="rId42"/>
    <p:sldId id="465" r:id="rId43"/>
    <p:sldId id="495" r:id="rId44"/>
    <p:sldId id="632" r:id="rId45"/>
    <p:sldId id="631" r:id="rId46"/>
    <p:sldId id="517" r:id="rId47"/>
    <p:sldId id="518" r:id="rId48"/>
    <p:sldId id="635" r:id="rId49"/>
    <p:sldId id="312" r:id="rId50"/>
    <p:sldId id="681" r:id="rId51"/>
    <p:sldId id="493" r:id="rId52"/>
    <p:sldId id="470" r:id="rId53"/>
    <p:sldId id="704" r:id="rId54"/>
    <p:sldId id="705" r:id="rId55"/>
    <p:sldId id="706" r:id="rId56"/>
    <p:sldId id="485" r:id="rId57"/>
    <p:sldId id="484" r:id="rId58"/>
    <p:sldId id="474" r:id="rId59"/>
    <p:sldId id="476" r:id="rId60"/>
    <p:sldId id="659" r:id="rId61"/>
    <p:sldId id="660" r:id="rId62"/>
    <p:sldId id="707" r:id="rId63"/>
    <p:sldId id="297" r:id="rId64"/>
    <p:sldId id="661" r:id="rId65"/>
    <p:sldId id="680" r:id="rId66"/>
    <p:sldId id="488" r:id="rId67"/>
    <p:sldId id="481" r:id="rId68"/>
    <p:sldId id="489" r:id="rId69"/>
    <p:sldId id="490" r:id="rId70"/>
    <p:sldId id="491" r:id="rId71"/>
    <p:sldId id="688" r:id="rId72"/>
    <p:sldId id="685" r:id="rId73"/>
    <p:sldId id="687" r:id="rId74"/>
    <p:sldId id="693" r:id="rId75"/>
    <p:sldId id="271" r:id="rId76"/>
    <p:sldId id="269" r:id="rId77"/>
    <p:sldId id="273" r:id="rId78"/>
    <p:sldId id="511" r:id="rId79"/>
    <p:sldId id="263" r:id="rId80"/>
    <p:sldId id="512" r:id="rId81"/>
    <p:sldId id="503" r:id="rId82"/>
    <p:sldId id="50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404B918-ECD0-4975-A243-D665CE496EFF}">
          <p14:sldIdLst>
            <p14:sldId id="256"/>
            <p14:sldId id="268"/>
          </p14:sldIdLst>
        </p14:section>
        <p14:section name="Introducing Me" id="{73071717-29DA-49FC-912F-359C490AF595}">
          <p14:sldIdLst>
            <p14:sldId id="262"/>
            <p14:sldId id="267"/>
            <p14:sldId id="260"/>
          </p14:sldIdLst>
        </p14:section>
        <p14:section name="The Title" id="{ED4A259F-73FD-40EB-8044-2BCFE8D74410}">
          <p14:sldIdLst>
            <p14:sldId id="711"/>
            <p14:sldId id="708"/>
            <p14:sldId id="709"/>
            <p14:sldId id="710"/>
            <p14:sldId id="696"/>
            <p14:sldId id="697"/>
          </p14:sldIdLst>
        </p14:section>
        <p14:section name="Visual Aids" id="{0C8D1F03-2E2B-428A-AD98-1D837AC06AFB}">
          <p14:sldIdLst>
            <p14:sldId id="624"/>
            <p14:sldId id="623"/>
            <p14:sldId id="618"/>
            <p14:sldId id="699"/>
            <p14:sldId id="303"/>
            <p14:sldId id="626"/>
            <p14:sldId id="627"/>
            <p14:sldId id="701"/>
          </p14:sldIdLst>
        </p14:section>
        <p14:section name="Bip 300 for Miners" id="{C82A5815-B44D-4E1C-8D6F-287FA7438429}">
          <p14:sldIdLst>
            <p14:sldId id="261"/>
            <p14:sldId id="270"/>
            <p14:sldId id="272"/>
            <p14:sldId id="509"/>
            <p14:sldId id="713"/>
            <p14:sldId id="259"/>
          </p14:sldIdLst>
        </p14:section>
        <p14:section name="Why This Will Win" id="{660F079F-90E1-4293-A8C2-928489C87789}">
          <p14:sldIdLst>
            <p14:sldId id="341"/>
            <p14:sldId id="628"/>
            <p14:sldId id="629"/>
            <p14:sldId id="630"/>
          </p14:sldIdLst>
        </p14:section>
        <p14:section name="What To Do" id="{C7E5F6CE-1EC0-4081-8DE7-20CAC037E470}">
          <p14:sldIdLst>
            <p14:sldId id="702"/>
          </p14:sldIdLst>
        </p14:section>
        <p14:section name="End" id="{58A7CCBD-2204-45FA-B9BB-AB26BC5443D4}">
          <p14:sldIdLst>
            <p14:sldId id="694"/>
          </p14:sldIdLst>
        </p14:section>
        <p14:section name="Appendix" id="{1D6D41F8-28EA-4C16-A49E-2D33C95632E2}">
          <p14:sldIdLst/>
        </p14:section>
        <p14:section name="What To Copy" id="{BFA63AB3-ECA7-4F5E-B60A-473702F7516B}">
          <p14:sldIdLst>
            <p14:sldId id="637"/>
            <p14:sldId id="285"/>
            <p14:sldId id="287"/>
            <p14:sldId id="286"/>
            <p14:sldId id="692"/>
            <p14:sldId id="691"/>
            <p14:sldId id="690"/>
            <p14:sldId id="288"/>
            <p14:sldId id="464"/>
            <p14:sldId id="463"/>
            <p14:sldId id="465"/>
            <p14:sldId id="495"/>
          </p14:sldIdLst>
        </p14:section>
        <p14:section name="No Risk" id="{15EFCDA7-B82C-46D0-8B37-8896EEA4F86D}">
          <p14:sldIdLst>
            <p14:sldId id="632"/>
            <p14:sldId id="631"/>
            <p14:sldId id="517"/>
            <p14:sldId id="518"/>
            <p14:sldId id="635"/>
            <p14:sldId id="312"/>
          </p14:sldIdLst>
        </p14:section>
        <p14:section name="The One Way Street" id="{D20E217A-6BE3-4AC7-B361-FDF13CC1A543}">
          <p14:sldIdLst>
            <p14:sldId id="681"/>
            <p14:sldId id="493"/>
            <p14:sldId id="470"/>
            <p14:sldId id="704"/>
            <p14:sldId id="705"/>
            <p14:sldId id="706"/>
            <p14:sldId id="485"/>
            <p14:sldId id="484"/>
            <p14:sldId id="474"/>
            <p14:sldId id="476"/>
            <p14:sldId id="659"/>
            <p14:sldId id="660"/>
            <p14:sldId id="707"/>
            <p14:sldId id="297"/>
            <p14:sldId id="661"/>
          </p14:sldIdLst>
        </p14:section>
        <p14:section name="Critiques" id="{7355B776-8E88-4210-A40E-4DAFBE196B4D}">
          <p14:sldIdLst>
            <p14:sldId id="680"/>
            <p14:sldId id="488"/>
            <p14:sldId id="481"/>
            <p14:sldId id="489"/>
            <p14:sldId id="490"/>
            <p14:sldId id="491"/>
          </p14:sldIdLst>
        </p14:section>
        <p14:section name="Why Not Already" id="{56C5BB27-63F7-4177-B59B-13DCCA676566}">
          <p14:sldIdLst>
            <p14:sldId id="688"/>
            <p14:sldId id="685"/>
            <p14:sldId id="687"/>
          </p14:sldIdLst>
        </p14:section>
        <p14:section name="opposition" id="{4476D73F-925C-4D05-8C66-6C067D4C5CF2}">
          <p14:sldIdLst>
            <p14:sldId id="693"/>
            <p14:sldId id="271"/>
            <p14:sldId id="269"/>
            <p14:sldId id="273"/>
            <p14:sldId id="511"/>
            <p14:sldId id="263"/>
            <p14:sldId id="512"/>
            <p14:sldId id="503"/>
            <p14:sldId id="5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0AD47"/>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5" autoAdjust="0"/>
    <p:restoredTop sz="77818" autoAdjust="0"/>
  </p:normalViewPr>
  <p:slideViewPr>
    <p:cSldViewPr snapToGrid="0">
      <p:cViewPr varScale="1">
        <p:scale>
          <a:sx n="40" d="100"/>
          <a:sy n="40" d="100"/>
        </p:scale>
        <p:origin x="39" y="44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89D40-0CC1-4F05-8C1E-816A6FA81113}"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E183A-9AD1-4714-AB7A-17B90844360B}" type="slidenum">
              <a:rPr lang="en-US" smtClean="0"/>
              <a:t>‹#›</a:t>
            </a:fld>
            <a:endParaRPr lang="en-US"/>
          </a:p>
        </p:txBody>
      </p:sp>
    </p:spTree>
    <p:extLst>
      <p:ext uri="{BB962C8B-B14F-4D97-AF65-F5344CB8AC3E}">
        <p14:creationId xmlns:p14="http://schemas.microsoft.com/office/powerpoint/2010/main" val="81463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was a CEO, I described myself as a Bitcoin Researcher.</a:t>
            </a:r>
          </a:p>
        </p:txBody>
      </p:sp>
      <p:sp>
        <p:nvSpPr>
          <p:cNvPr id="4" name="Slide Number Placeholder 3"/>
          <p:cNvSpPr>
            <a:spLocks noGrp="1"/>
          </p:cNvSpPr>
          <p:nvPr>
            <p:ph type="sldNum" sz="quarter" idx="5"/>
          </p:nvPr>
        </p:nvSpPr>
        <p:spPr/>
        <p:txBody>
          <a:bodyPr/>
          <a:lstStyle/>
          <a:p>
            <a:fld id="{F74E183A-9AD1-4714-AB7A-17B90844360B}" type="slidenum">
              <a:rPr lang="en-US" smtClean="0"/>
              <a:t>3</a:t>
            </a:fld>
            <a:endParaRPr lang="en-US"/>
          </a:p>
        </p:txBody>
      </p:sp>
    </p:spTree>
    <p:extLst>
      <p:ext uri="{BB962C8B-B14F-4D97-AF65-F5344CB8AC3E}">
        <p14:creationId xmlns:p14="http://schemas.microsoft.com/office/powerpoint/2010/main" val="23181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5161-61C2-EE75-FA5F-55BD75091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A951B-5AC5-68A4-36B6-72AB01E39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D74E5-4ECF-1A39-CB60-F766F1A43396}"/>
              </a:ext>
            </a:extLst>
          </p:cNvPr>
          <p:cNvSpPr>
            <a:spLocks noGrp="1"/>
          </p:cNvSpPr>
          <p:nvPr>
            <p:ph type="body" idx="1"/>
          </p:nvPr>
        </p:nvSpPr>
        <p:spPr/>
        <p:txBody>
          <a:bodyPr/>
          <a:lstStyle/>
          <a:p>
            <a:r>
              <a:rPr lang="en-US" dirty="0"/>
              <a:t>As</a:t>
            </a:r>
            <a:r>
              <a:rPr lang="en-US" baseline="0" dirty="0"/>
              <a:t> you will see, it doesn’t matter that it’s napkin math because the numbers are favorable to say the least.</a:t>
            </a:r>
            <a:endParaRPr lang="en-US" dirty="0"/>
          </a:p>
        </p:txBody>
      </p:sp>
      <p:sp>
        <p:nvSpPr>
          <p:cNvPr id="4" name="Slide Number Placeholder 3">
            <a:extLst>
              <a:ext uri="{FF2B5EF4-FFF2-40B4-BE49-F238E27FC236}">
                <a16:creationId xmlns:a16="http://schemas.microsoft.com/office/drawing/2014/main" id="{A5301D9F-1FB9-612D-4C7E-E00602EFB320}"/>
              </a:ext>
            </a:extLst>
          </p:cNvPr>
          <p:cNvSpPr>
            <a:spLocks noGrp="1"/>
          </p:cNvSpPr>
          <p:nvPr>
            <p:ph type="sldNum" sz="quarter" idx="5"/>
          </p:nvPr>
        </p:nvSpPr>
        <p:spPr/>
        <p:txBody>
          <a:bodyPr/>
          <a:lstStyle/>
          <a:p>
            <a:fld id="{F74E183A-9AD1-4714-AB7A-17B90844360B}" type="slidenum">
              <a:rPr lang="en-US" smtClean="0"/>
              <a:t>24</a:t>
            </a:fld>
            <a:endParaRPr lang="en-US"/>
          </a:p>
        </p:txBody>
      </p:sp>
    </p:spTree>
    <p:extLst>
      <p:ext uri="{BB962C8B-B14F-4D97-AF65-F5344CB8AC3E}">
        <p14:creationId xmlns:p14="http://schemas.microsoft.com/office/powerpoint/2010/main" val="406120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you will see, it doesn’t matter that it’s napkin math because the numbers are favorable to say the least.</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25</a:t>
            </a:fld>
            <a:endParaRPr lang="en-US"/>
          </a:p>
        </p:txBody>
      </p:sp>
    </p:spTree>
    <p:extLst>
      <p:ext uri="{BB962C8B-B14F-4D97-AF65-F5344CB8AC3E}">
        <p14:creationId xmlns:p14="http://schemas.microsoft.com/office/powerpoint/2010/main" val="1359458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32</a:t>
            </a:fld>
            <a:endParaRPr lang="en-US"/>
          </a:p>
        </p:txBody>
      </p:sp>
    </p:spTree>
    <p:extLst>
      <p:ext uri="{BB962C8B-B14F-4D97-AF65-F5344CB8AC3E}">
        <p14:creationId xmlns:p14="http://schemas.microsoft.com/office/powerpoint/2010/main" val="6871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13172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421278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35</a:t>
            </a:fld>
            <a:endParaRPr lang="en-US"/>
          </a:p>
        </p:txBody>
      </p:sp>
    </p:spTree>
    <p:extLst>
      <p:ext uri="{BB962C8B-B14F-4D97-AF65-F5344CB8AC3E}">
        <p14:creationId xmlns:p14="http://schemas.microsoft.com/office/powerpoint/2010/main" val="60236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368210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39</a:t>
            </a:fld>
            <a:endParaRPr lang="en-US"/>
          </a:p>
        </p:txBody>
      </p:sp>
    </p:spTree>
    <p:extLst>
      <p:ext uri="{BB962C8B-B14F-4D97-AF65-F5344CB8AC3E}">
        <p14:creationId xmlns:p14="http://schemas.microsoft.com/office/powerpoint/2010/main" val="386754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40</a:t>
            </a:fld>
            <a:endParaRPr lang="en-US"/>
          </a:p>
        </p:txBody>
      </p:sp>
    </p:spTree>
    <p:extLst>
      <p:ext uri="{BB962C8B-B14F-4D97-AF65-F5344CB8AC3E}">
        <p14:creationId xmlns:p14="http://schemas.microsoft.com/office/powerpoint/2010/main" val="69920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41</a:t>
            </a:fld>
            <a:endParaRPr lang="en-US"/>
          </a:p>
        </p:txBody>
      </p:sp>
    </p:spTree>
    <p:extLst>
      <p:ext uri="{BB962C8B-B14F-4D97-AF65-F5344CB8AC3E}">
        <p14:creationId xmlns:p14="http://schemas.microsoft.com/office/powerpoint/2010/main" val="315747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 frankly, no one else was doing it.</a:t>
            </a:r>
          </a:p>
        </p:txBody>
      </p:sp>
      <p:sp>
        <p:nvSpPr>
          <p:cNvPr id="4" name="Slide Number Placeholder 3"/>
          <p:cNvSpPr>
            <a:spLocks noGrp="1"/>
          </p:cNvSpPr>
          <p:nvPr>
            <p:ph type="sldNum" sz="quarter" idx="5"/>
          </p:nvPr>
        </p:nvSpPr>
        <p:spPr/>
        <p:txBody>
          <a:bodyPr/>
          <a:lstStyle/>
          <a:p>
            <a:fld id="{F74E183A-9AD1-4714-AB7A-17B90844360B}" type="slidenum">
              <a:rPr lang="en-US" smtClean="0"/>
              <a:t>5</a:t>
            </a:fld>
            <a:endParaRPr lang="en-US"/>
          </a:p>
        </p:txBody>
      </p:sp>
    </p:spTree>
    <p:extLst>
      <p:ext uri="{BB962C8B-B14F-4D97-AF65-F5344CB8AC3E}">
        <p14:creationId xmlns:p14="http://schemas.microsoft.com/office/powerpoint/2010/main" val="1585765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42</a:t>
            </a:fld>
            <a:endParaRPr lang="en-US"/>
          </a:p>
        </p:txBody>
      </p:sp>
    </p:spTree>
    <p:extLst>
      <p:ext uri="{BB962C8B-B14F-4D97-AF65-F5344CB8AC3E}">
        <p14:creationId xmlns:p14="http://schemas.microsoft.com/office/powerpoint/2010/main" val="1145134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D1CFE-370A-E0F8-2109-16CD33590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46364-1935-67B0-EEBA-71642FC4D129}"/>
              </a:ext>
            </a:extLst>
          </p:cNvPr>
          <p:cNvSpPr>
            <a:spLocks noGrp="1" noRot="1" noChangeAspect="1"/>
          </p:cNvSpPr>
          <p:nvPr>
            <p:ph type="sldImg"/>
          </p:nvPr>
        </p:nvSpPr>
        <p:spPr>
          <a:xfrm>
            <a:off x="901700" y="423863"/>
            <a:ext cx="7712075" cy="4338637"/>
          </a:xfrm>
        </p:spPr>
      </p:sp>
      <p:sp>
        <p:nvSpPr>
          <p:cNvPr id="3" name="Notes Placeholder 2">
            <a:extLst>
              <a:ext uri="{FF2B5EF4-FFF2-40B4-BE49-F238E27FC236}">
                <a16:creationId xmlns:a16="http://schemas.microsoft.com/office/drawing/2014/main" id="{F99BC286-BDD8-62E3-1AD0-BA290A52CDA7}"/>
              </a:ext>
            </a:extLst>
          </p:cNvPr>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a:extLst>
              <a:ext uri="{FF2B5EF4-FFF2-40B4-BE49-F238E27FC236}">
                <a16:creationId xmlns:a16="http://schemas.microsoft.com/office/drawing/2014/main" id="{62A01C31-FEAB-CBB7-2742-78CE331BE701}"/>
              </a:ext>
            </a:extLst>
          </p:cNvPr>
          <p:cNvSpPr>
            <a:spLocks noGrp="1"/>
          </p:cNvSpPr>
          <p:nvPr>
            <p:ph type="sldNum" sz="quarter" idx="5"/>
          </p:nvPr>
        </p:nvSpPr>
        <p:spPr/>
        <p:txBody>
          <a:bodyPr/>
          <a:lstStyle/>
          <a:p>
            <a:fld id="{7C913A21-1C9F-4257-8DBF-286E185605C8}" type="slidenum">
              <a:rPr lang="en-US" smtClean="0"/>
              <a:t>46</a:t>
            </a:fld>
            <a:endParaRPr lang="en-US"/>
          </a:p>
        </p:txBody>
      </p:sp>
    </p:spTree>
    <p:extLst>
      <p:ext uri="{BB962C8B-B14F-4D97-AF65-F5344CB8AC3E}">
        <p14:creationId xmlns:p14="http://schemas.microsoft.com/office/powerpoint/2010/main" val="2790453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203F9-066B-705F-D4DB-747CA864F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B8886-D28F-75BA-34E2-7B8B5FDA2DE7}"/>
              </a:ext>
            </a:extLst>
          </p:cNvPr>
          <p:cNvSpPr>
            <a:spLocks noGrp="1" noRot="1" noChangeAspect="1"/>
          </p:cNvSpPr>
          <p:nvPr>
            <p:ph type="sldImg"/>
          </p:nvPr>
        </p:nvSpPr>
        <p:spPr>
          <a:xfrm>
            <a:off x="901700" y="423863"/>
            <a:ext cx="7712075" cy="4338637"/>
          </a:xfrm>
        </p:spPr>
      </p:sp>
      <p:sp>
        <p:nvSpPr>
          <p:cNvPr id="3" name="Notes Placeholder 2">
            <a:extLst>
              <a:ext uri="{FF2B5EF4-FFF2-40B4-BE49-F238E27FC236}">
                <a16:creationId xmlns:a16="http://schemas.microsoft.com/office/drawing/2014/main" id="{0F595413-DA11-1DCD-A6A3-2897F29BAE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a:extLst>
              <a:ext uri="{FF2B5EF4-FFF2-40B4-BE49-F238E27FC236}">
                <a16:creationId xmlns:a16="http://schemas.microsoft.com/office/drawing/2014/main" id="{3336A400-7D6D-F0FA-697E-0860248C9100}"/>
              </a:ext>
            </a:extLst>
          </p:cNvPr>
          <p:cNvSpPr>
            <a:spLocks noGrp="1"/>
          </p:cNvSpPr>
          <p:nvPr>
            <p:ph type="sldNum" sz="quarter" idx="5"/>
          </p:nvPr>
        </p:nvSpPr>
        <p:spPr/>
        <p:txBody>
          <a:bodyPr/>
          <a:lstStyle/>
          <a:p>
            <a:fld id="{7C913A21-1C9F-4257-8DBF-286E185605C8}" type="slidenum">
              <a:rPr lang="en-US" smtClean="0"/>
              <a:t>47</a:t>
            </a:fld>
            <a:endParaRPr lang="en-US"/>
          </a:p>
        </p:txBody>
      </p:sp>
    </p:spTree>
    <p:extLst>
      <p:ext uri="{BB962C8B-B14F-4D97-AF65-F5344CB8AC3E}">
        <p14:creationId xmlns:p14="http://schemas.microsoft.com/office/powerpoint/2010/main" val="1057260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6B1E1-06DE-799A-921A-C579BCA56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36AC0-DA4D-0213-8CA0-C25AE659C511}"/>
              </a:ext>
            </a:extLst>
          </p:cNvPr>
          <p:cNvSpPr>
            <a:spLocks noGrp="1" noRot="1" noChangeAspect="1"/>
          </p:cNvSpPr>
          <p:nvPr>
            <p:ph type="sldImg"/>
          </p:nvPr>
        </p:nvSpPr>
        <p:spPr>
          <a:xfrm>
            <a:off x="901700" y="423863"/>
            <a:ext cx="7712075" cy="4338637"/>
          </a:xfrm>
        </p:spPr>
      </p:sp>
      <p:sp>
        <p:nvSpPr>
          <p:cNvPr id="3" name="Notes Placeholder 2">
            <a:extLst>
              <a:ext uri="{FF2B5EF4-FFF2-40B4-BE49-F238E27FC236}">
                <a16:creationId xmlns:a16="http://schemas.microsoft.com/office/drawing/2014/main" id="{F370249D-E01E-D252-F3D6-916C52EA9128}"/>
              </a:ext>
            </a:extLst>
          </p:cNvPr>
          <p:cNvSpPr>
            <a:spLocks noGrp="1"/>
          </p:cNvSpPr>
          <p:nvPr>
            <p:ph type="body" idx="1"/>
          </p:nvPr>
        </p:nvSpPr>
        <p:spPr/>
        <p:txBody>
          <a:bodyPr/>
          <a:lstStyle/>
          <a:p>
            <a:r>
              <a:rPr lang="en-US" dirty="0"/>
              <a:t>We don’t have time for all of these, but in the Q&amp;A perhaps we can get back to them.</a:t>
            </a:r>
            <a:br>
              <a:rPr lang="en-US" dirty="0"/>
            </a:br>
            <a:br>
              <a:rPr lang="en-US" dirty="0"/>
            </a:br>
            <a:r>
              <a:rPr lang="en-US" dirty="0"/>
              <a:t>However, I will go deeper into</a:t>
            </a:r>
          </a:p>
        </p:txBody>
      </p:sp>
      <p:sp>
        <p:nvSpPr>
          <p:cNvPr id="4" name="Slide Number Placeholder 3">
            <a:extLst>
              <a:ext uri="{FF2B5EF4-FFF2-40B4-BE49-F238E27FC236}">
                <a16:creationId xmlns:a16="http://schemas.microsoft.com/office/drawing/2014/main" id="{F70F1847-8E21-8B1D-DA63-E18558282EA0}"/>
              </a:ext>
            </a:extLst>
          </p:cNvPr>
          <p:cNvSpPr>
            <a:spLocks noGrp="1"/>
          </p:cNvSpPr>
          <p:nvPr>
            <p:ph type="sldNum" sz="quarter" idx="5"/>
          </p:nvPr>
        </p:nvSpPr>
        <p:spPr/>
        <p:txBody>
          <a:bodyPr/>
          <a:lstStyle/>
          <a:p>
            <a:fld id="{7C913A21-1C9F-4257-8DBF-286E185605C8}" type="slidenum">
              <a:rPr lang="en-US" smtClean="0"/>
              <a:t>48</a:t>
            </a:fld>
            <a:endParaRPr lang="en-US"/>
          </a:p>
        </p:txBody>
      </p:sp>
    </p:spTree>
    <p:extLst>
      <p:ext uri="{BB962C8B-B14F-4D97-AF65-F5344CB8AC3E}">
        <p14:creationId xmlns:p14="http://schemas.microsoft.com/office/powerpoint/2010/main" val="13816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52</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53</a:t>
            </a:fld>
            <a:endParaRPr lang="en-US"/>
          </a:p>
        </p:txBody>
      </p:sp>
    </p:spTree>
    <p:extLst>
      <p:ext uri="{BB962C8B-B14F-4D97-AF65-F5344CB8AC3E}">
        <p14:creationId xmlns:p14="http://schemas.microsoft.com/office/powerpoint/2010/main" val="3977107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54</a:t>
            </a:fld>
            <a:endParaRPr lang="en-US"/>
          </a:p>
        </p:txBody>
      </p:sp>
    </p:spTree>
    <p:extLst>
      <p:ext uri="{BB962C8B-B14F-4D97-AF65-F5344CB8AC3E}">
        <p14:creationId xmlns:p14="http://schemas.microsoft.com/office/powerpoint/2010/main" val="1085918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55</a:t>
            </a:fld>
            <a:endParaRPr lang="en-US"/>
          </a:p>
        </p:txBody>
      </p:sp>
    </p:spTree>
    <p:extLst>
      <p:ext uri="{BB962C8B-B14F-4D97-AF65-F5344CB8AC3E}">
        <p14:creationId xmlns:p14="http://schemas.microsoft.com/office/powerpoint/2010/main" val="14696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56</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57</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What is BIP300 about ??</a:t>
            </a:r>
          </a:p>
        </p:txBody>
      </p:sp>
      <p:sp>
        <p:nvSpPr>
          <p:cNvPr id="4" name="Slide Number Placeholder 3"/>
          <p:cNvSpPr>
            <a:spLocks noGrp="1"/>
          </p:cNvSpPr>
          <p:nvPr>
            <p:ph type="sldNum" sz="quarter" idx="5"/>
          </p:nvPr>
        </p:nvSpPr>
        <p:spPr/>
        <p:txBody>
          <a:bodyPr/>
          <a:lstStyle/>
          <a:p>
            <a:fld id="{691ECCDF-BBC6-4A2B-A471-91DC0E761C7F}" type="slidenum">
              <a:rPr lang="en-US" smtClean="0"/>
              <a:t>12</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58</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59</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Earn money from running the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63</a:t>
            </a:fld>
            <a:endParaRPr lang="en-US"/>
          </a:p>
        </p:txBody>
      </p:sp>
    </p:spTree>
    <p:extLst>
      <p:ext uri="{BB962C8B-B14F-4D97-AF65-F5344CB8AC3E}">
        <p14:creationId xmlns:p14="http://schemas.microsoft.com/office/powerpoint/2010/main" val="2876831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66</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67</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68</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69</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70</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BA2D4-EF7D-53A9-B0F0-CD496BA24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DE622-E41E-AEF5-C89F-F636F81DB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81750-4312-8D98-733C-8996A3EC5933}"/>
              </a:ext>
            </a:extLst>
          </p:cNvPr>
          <p:cNvSpPr>
            <a:spLocks noGrp="1"/>
          </p:cNvSpPr>
          <p:nvPr>
            <p:ph type="body" idx="1"/>
          </p:nvPr>
        </p:nvSpPr>
        <p:spPr/>
        <p:txBody>
          <a:bodyPr/>
          <a:lstStyle/>
          <a:p>
            <a:r>
              <a:rPr lang="en-US" dirty="0"/>
              <a:t>… so, by all means, go back to whatever you were doing before and don’t listen to this talk.</a:t>
            </a:r>
          </a:p>
        </p:txBody>
      </p:sp>
      <p:sp>
        <p:nvSpPr>
          <p:cNvPr id="4" name="Slide Number Placeholder 3">
            <a:extLst>
              <a:ext uri="{FF2B5EF4-FFF2-40B4-BE49-F238E27FC236}">
                <a16:creationId xmlns:a16="http://schemas.microsoft.com/office/drawing/2014/main" id="{DCCC1FE6-89A3-B012-5363-AE9D9B8D536E}"/>
              </a:ext>
            </a:extLst>
          </p:cNvPr>
          <p:cNvSpPr>
            <a:spLocks noGrp="1"/>
          </p:cNvSpPr>
          <p:nvPr>
            <p:ph type="sldNum" sz="quarter" idx="5"/>
          </p:nvPr>
        </p:nvSpPr>
        <p:spPr/>
        <p:txBody>
          <a:bodyPr/>
          <a:lstStyle/>
          <a:p>
            <a:fld id="{F74E183A-9AD1-4714-AB7A-17B90844360B}" type="slidenum">
              <a:rPr lang="en-US" smtClean="0"/>
              <a:t>79</a:t>
            </a:fld>
            <a:endParaRPr lang="en-US"/>
          </a:p>
        </p:txBody>
      </p:sp>
    </p:spTree>
    <p:extLst>
      <p:ext uri="{BB962C8B-B14F-4D97-AF65-F5344CB8AC3E}">
        <p14:creationId xmlns:p14="http://schemas.microsoft.com/office/powerpoint/2010/main" val="127935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13</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That’s right, I’m pro-hate. Because I’m pro-competition.</a:t>
            </a:r>
            <a:br>
              <a:rPr lang="en-US" dirty="0"/>
            </a:br>
            <a:r>
              <a:rPr lang="en-US" dirty="0"/>
              <a:t>The more they hate each other, the harder they will work for the</a:t>
            </a:r>
            <a:r>
              <a:rPr lang="en-US" baseline="0" dirty="0"/>
              <a:t> user.</a:t>
            </a:r>
          </a:p>
          <a:p>
            <a:r>
              <a:rPr lang="en-US" baseline="0" dirty="0"/>
              <a:t>More users </a:t>
            </a:r>
            <a:r>
              <a:rPr lang="en-US" baseline="0" dirty="0">
                <a:sym typeface="Wingdings" panose="05000000000000000000" pitchFamily="2" charset="2"/>
              </a:rPr>
              <a:t> more transaction fees, and a higher price of Bitcoin.</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20</a:t>
            </a:fld>
            <a:endParaRPr lang="en-US"/>
          </a:p>
        </p:txBody>
      </p:sp>
    </p:spTree>
    <p:extLst>
      <p:ext uri="{BB962C8B-B14F-4D97-AF65-F5344CB8AC3E}">
        <p14:creationId xmlns:p14="http://schemas.microsoft.com/office/powerpoint/2010/main" val="414483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That’s right, I’m pro-hate. Because I’m pro-competition.</a:t>
            </a:r>
            <a:br>
              <a:rPr lang="en-US" dirty="0"/>
            </a:br>
            <a:r>
              <a:rPr lang="en-US" dirty="0"/>
              <a:t>The more they hate each other, the harder they will work for the</a:t>
            </a:r>
            <a:r>
              <a:rPr lang="en-US" baseline="0" dirty="0"/>
              <a:t> user.</a:t>
            </a:r>
          </a:p>
          <a:p>
            <a:r>
              <a:rPr lang="en-US" baseline="0" dirty="0"/>
              <a:t>More users </a:t>
            </a:r>
            <a:r>
              <a:rPr lang="en-US" baseline="0" dirty="0">
                <a:sym typeface="Wingdings" panose="05000000000000000000" pitchFamily="2" charset="2"/>
              </a:rPr>
              <a:t> more transaction fees, and a higher price of Bitcoin.</a:t>
            </a: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21</a:t>
            </a:fld>
            <a:endParaRPr lang="en-US"/>
          </a:p>
        </p:txBody>
      </p:sp>
    </p:spTree>
    <p:extLst>
      <p:ext uri="{BB962C8B-B14F-4D97-AF65-F5344CB8AC3E}">
        <p14:creationId xmlns:p14="http://schemas.microsoft.com/office/powerpoint/2010/main" val="2967895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I have an image for you.</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22</a:t>
            </a:fld>
            <a:endParaRPr lang="en-US"/>
          </a:p>
        </p:txBody>
      </p:sp>
    </p:spTree>
    <p:extLst>
      <p:ext uri="{BB962C8B-B14F-4D97-AF65-F5344CB8AC3E}">
        <p14:creationId xmlns:p14="http://schemas.microsoft.com/office/powerpoint/2010/main" val="4141926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I have an image for you.</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F74E183A-9AD1-4714-AB7A-17B90844360B}" type="slidenum">
              <a:rPr lang="en-US" smtClean="0"/>
              <a:t>23</a:t>
            </a:fld>
            <a:endParaRPr lang="en-US"/>
          </a:p>
        </p:txBody>
      </p:sp>
    </p:spTree>
    <p:extLst>
      <p:ext uri="{BB962C8B-B14F-4D97-AF65-F5344CB8AC3E}">
        <p14:creationId xmlns:p14="http://schemas.microsoft.com/office/powerpoint/2010/main" val="19304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5B55-1778-E75E-12D6-DC26D3DFD43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393CD49-A52E-CCB0-BD53-F3E253C9F6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A43E75-8562-E621-D511-2A3545D63D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5AE5E22-13AE-D0C4-80AB-1F230212520A}"/>
              </a:ext>
            </a:extLst>
          </p:cNvPr>
          <p:cNvSpPr>
            <a:spLocks noGrp="1"/>
          </p:cNvSpPr>
          <p:nvPr>
            <p:ph type="ftr" sz="quarter" idx="11"/>
          </p:nvPr>
        </p:nvSpPr>
        <p:spPr/>
        <p:txBody>
          <a:bodyPr/>
          <a:lstStyle/>
          <a:p>
            <a:r>
              <a:rPr lang="en-US"/>
              <a:t>Site: www.LayerTwoLabs.com  www.drivechain.info  Paul’s Twitter: @truthcoin</a:t>
            </a:r>
          </a:p>
        </p:txBody>
      </p:sp>
      <p:sp>
        <p:nvSpPr>
          <p:cNvPr id="6" name="Slide Number Placeholder 5">
            <a:extLst>
              <a:ext uri="{FF2B5EF4-FFF2-40B4-BE49-F238E27FC236}">
                <a16:creationId xmlns:a16="http://schemas.microsoft.com/office/drawing/2014/main" id="{5F2A1F4D-7DE8-A515-7F3E-1874AFF3729C}"/>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309955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787E-5452-AF31-6C33-100BEFEA58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8D44BC-4393-6E21-E5A0-87F33B64F1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39013-7BBC-F6D9-624A-522457762DB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6010DF-2460-2415-F507-691D4DD22965}"/>
              </a:ext>
            </a:extLst>
          </p:cNvPr>
          <p:cNvSpPr>
            <a:spLocks noGrp="1"/>
          </p:cNvSpPr>
          <p:nvPr>
            <p:ph type="ftr" sz="quarter" idx="11"/>
          </p:nvPr>
        </p:nvSpPr>
        <p:spPr/>
        <p:txBody>
          <a:bodyPr/>
          <a:lstStyle/>
          <a:p>
            <a:r>
              <a:rPr lang="en-US"/>
              <a:t>Site: www.LayerTwoLabs.com  www.drivechain.info  Paul’s Twitter: @truthcoin</a:t>
            </a:r>
          </a:p>
        </p:txBody>
      </p:sp>
      <p:sp>
        <p:nvSpPr>
          <p:cNvPr id="6" name="Slide Number Placeholder 5">
            <a:extLst>
              <a:ext uri="{FF2B5EF4-FFF2-40B4-BE49-F238E27FC236}">
                <a16:creationId xmlns:a16="http://schemas.microsoft.com/office/drawing/2014/main" id="{6AEC7BC6-AA38-4391-142C-971DD78ECAC3}"/>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189165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91BDB9-D1C2-12DB-FCC0-C6556F29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931BE-0095-1A26-5B85-AE4E928AFC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75BE8-169F-662B-A8F6-B738837F32D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996866-FA8A-0DCD-E78C-8710B984F885}"/>
              </a:ext>
            </a:extLst>
          </p:cNvPr>
          <p:cNvSpPr>
            <a:spLocks noGrp="1"/>
          </p:cNvSpPr>
          <p:nvPr>
            <p:ph type="ftr" sz="quarter" idx="11"/>
          </p:nvPr>
        </p:nvSpPr>
        <p:spPr/>
        <p:txBody>
          <a:bodyPr/>
          <a:lstStyle/>
          <a:p>
            <a:r>
              <a:rPr lang="en-US"/>
              <a:t>Site: www.LayerTwoLabs.com  www.drivechain.info  Paul’s Twitter: @truthcoin</a:t>
            </a:r>
          </a:p>
        </p:txBody>
      </p:sp>
      <p:sp>
        <p:nvSpPr>
          <p:cNvPr id="6" name="Slide Number Placeholder 5">
            <a:extLst>
              <a:ext uri="{FF2B5EF4-FFF2-40B4-BE49-F238E27FC236}">
                <a16:creationId xmlns:a16="http://schemas.microsoft.com/office/drawing/2014/main" id="{049D638C-4B5B-99E0-F48F-1A1B22F1F122}"/>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218259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5793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7D58-EF12-70E8-F602-B1B0B64F9612}"/>
              </a:ext>
            </a:extLst>
          </p:cNvPr>
          <p:cNvSpPr>
            <a:spLocks noGrp="1"/>
          </p:cNvSpPr>
          <p:nvPr>
            <p:ph type="title"/>
          </p:nvPr>
        </p:nvSpPr>
        <p:spPr>
          <a:xfrm>
            <a:off x="119293" y="67157"/>
            <a:ext cx="8249044" cy="85827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FE3587-75E9-3221-71BF-A458884F2D8B}"/>
              </a:ext>
            </a:extLst>
          </p:cNvPr>
          <p:cNvSpPr>
            <a:spLocks noGrp="1"/>
          </p:cNvSpPr>
          <p:nvPr>
            <p:ph idx="1"/>
          </p:nvPr>
        </p:nvSpPr>
        <p:spPr>
          <a:xfrm>
            <a:off x="536028" y="1305385"/>
            <a:ext cx="11054780" cy="4871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1B16484-F6D5-123F-92D5-3943AC3A4B13}"/>
              </a:ext>
            </a:extLst>
          </p:cNvPr>
          <p:cNvSpPr>
            <a:spLocks noGrp="1"/>
          </p:cNvSpPr>
          <p:nvPr>
            <p:ph type="ftr" sz="quarter" idx="11"/>
          </p:nvPr>
        </p:nvSpPr>
        <p:spPr>
          <a:xfrm>
            <a:off x="536028" y="6356350"/>
            <a:ext cx="10817772" cy="434493"/>
          </a:xfrm>
        </p:spPr>
        <p:txBody>
          <a:bodyPr/>
          <a:lstStyle>
            <a:lvl1pPr>
              <a:defRPr sz="2400"/>
            </a:lvl1p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
        <p:nvSpPr>
          <p:cNvPr id="6" name="Slide Number Placeholder 5">
            <a:extLst>
              <a:ext uri="{FF2B5EF4-FFF2-40B4-BE49-F238E27FC236}">
                <a16:creationId xmlns:a16="http://schemas.microsoft.com/office/drawing/2014/main" id="{A35B0934-7F62-931F-E5EA-A4B5F4493682}"/>
              </a:ext>
            </a:extLst>
          </p:cNvPr>
          <p:cNvSpPr>
            <a:spLocks noGrp="1"/>
          </p:cNvSpPr>
          <p:nvPr>
            <p:ph type="sldNum" sz="quarter" idx="12"/>
          </p:nvPr>
        </p:nvSpPr>
        <p:spPr>
          <a:xfrm>
            <a:off x="11704319" y="6425718"/>
            <a:ext cx="406225" cy="365125"/>
          </a:xfrm>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285606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3A66-1391-2481-52E0-3B024AE4B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726B7A-4F60-FA4F-B226-0C082B9A74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C7AC5376-6A36-FFD6-4F32-08C3CEAFF6FC}"/>
              </a:ext>
            </a:extLst>
          </p:cNvPr>
          <p:cNvSpPr>
            <a:spLocks noGrp="1"/>
          </p:cNvSpPr>
          <p:nvPr>
            <p:ph type="sldNum" sz="quarter" idx="12"/>
          </p:nvPr>
        </p:nvSpPr>
        <p:spPr>
          <a:xfrm>
            <a:off x="11452072" y="6470168"/>
            <a:ext cx="645860" cy="326675"/>
          </a:xfrm>
        </p:spPr>
        <p:txBody>
          <a:bodyPr/>
          <a:lstStyle/>
          <a:p>
            <a:fld id="{B6877F82-84DC-415B-8D0D-0C674AA6E930}" type="slidenum">
              <a:rPr lang="en-US" smtClean="0"/>
              <a:t>‹#›</a:t>
            </a:fld>
            <a:endParaRPr lang="en-US" dirty="0"/>
          </a:p>
        </p:txBody>
      </p:sp>
      <p:sp>
        <p:nvSpPr>
          <p:cNvPr id="7" name="Footer Placeholder 4">
            <a:extLst>
              <a:ext uri="{FF2B5EF4-FFF2-40B4-BE49-F238E27FC236}">
                <a16:creationId xmlns:a16="http://schemas.microsoft.com/office/drawing/2014/main" id="{5A80985F-0FA7-D5C8-0499-B20ED82DFF3A}"/>
              </a:ext>
            </a:extLst>
          </p:cNvPr>
          <p:cNvSpPr>
            <a:spLocks noGrp="1"/>
          </p:cNvSpPr>
          <p:nvPr>
            <p:ph type="ftr" sz="quarter" idx="11"/>
          </p:nvPr>
        </p:nvSpPr>
        <p:spPr>
          <a:xfrm>
            <a:off x="536028" y="6356350"/>
            <a:ext cx="10817772" cy="434493"/>
          </a:xfrm>
        </p:spPr>
        <p:txBody>
          <a:bodyPr/>
          <a:lstStyle>
            <a:lvl1pPr>
              <a:defRPr sz="2400"/>
            </a:lvl1p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Tree>
    <p:extLst>
      <p:ext uri="{BB962C8B-B14F-4D97-AF65-F5344CB8AC3E}">
        <p14:creationId xmlns:p14="http://schemas.microsoft.com/office/powerpoint/2010/main" val="288666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591-1367-323B-4346-14A8FAB5A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E181F-9081-0E14-CB2F-F114618A7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9F169E-58C1-13EF-3DEA-AAC1D116E2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5A4DCF-53D7-35AD-7BFA-1A54C221EAF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5EDC88F-83CE-F910-E6AF-407FFB1D43D1}"/>
              </a:ext>
            </a:extLst>
          </p:cNvPr>
          <p:cNvSpPr>
            <a:spLocks noGrp="1"/>
          </p:cNvSpPr>
          <p:nvPr>
            <p:ph type="ftr" sz="quarter" idx="11"/>
          </p:nvPr>
        </p:nvSpPr>
        <p:spPr/>
        <p:txBody>
          <a:bodyPr/>
          <a:lstStyle/>
          <a:p>
            <a:r>
              <a:rPr lang="en-US"/>
              <a:t>Site: www.LayerTwoLabs.com  www.drivechain.info  Paul’s Twitter: @truthcoin</a:t>
            </a:r>
          </a:p>
        </p:txBody>
      </p:sp>
      <p:sp>
        <p:nvSpPr>
          <p:cNvPr id="7" name="Slide Number Placeholder 6">
            <a:extLst>
              <a:ext uri="{FF2B5EF4-FFF2-40B4-BE49-F238E27FC236}">
                <a16:creationId xmlns:a16="http://schemas.microsoft.com/office/drawing/2014/main" id="{6559FD6B-0FBB-A960-5338-BB55FE428A12}"/>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311922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2440-7C44-5660-0C4B-7BE19A21A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F53474-E550-6C44-ABE2-E9481EAC4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B510F0-19D8-4107-B9BE-10F0336118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0D97F3-EDE9-A81D-8178-9DBB747B3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493178-8B3B-3A3A-AAC0-8043F2D31C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F4F903-7991-32D7-A21B-FB03868204D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A08FE85-B59B-3C2D-BE30-A240348FA321}"/>
              </a:ext>
            </a:extLst>
          </p:cNvPr>
          <p:cNvSpPr>
            <a:spLocks noGrp="1"/>
          </p:cNvSpPr>
          <p:nvPr>
            <p:ph type="ftr" sz="quarter" idx="11"/>
          </p:nvPr>
        </p:nvSpPr>
        <p:spPr/>
        <p:txBody>
          <a:bodyPr/>
          <a:lstStyle/>
          <a:p>
            <a:r>
              <a:rPr lang="en-US"/>
              <a:t>Site: www.LayerTwoLabs.com  www.drivechain.info  Paul’s Twitter: @truthcoin</a:t>
            </a:r>
          </a:p>
        </p:txBody>
      </p:sp>
      <p:sp>
        <p:nvSpPr>
          <p:cNvPr id="9" name="Slide Number Placeholder 8">
            <a:extLst>
              <a:ext uri="{FF2B5EF4-FFF2-40B4-BE49-F238E27FC236}">
                <a16:creationId xmlns:a16="http://schemas.microsoft.com/office/drawing/2014/main" id="{C70441EA-4E9F-F84C-D37B-041944CA70F7}"/>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165381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85F7-EFF0-1F63-56AF-0239D5DD6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DB54D1-8064-7D11-07DC-8C9E736B219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BDAF391-A73F-22FE-8A8B-0FA53C31C00C}"/>
              </a:ext>
            </a:extLst>
          </p:cNvPr>
          <p:cNvSpPr>
            <a:spLocks noGrp="1"/>
          </p:cNvSpPr>
          <p:nvPr>
            <p:ph type="ftr" sz="quarter" idx="11"/>
          </p:nvPr>
        </p:nvSpPr>
        <p:spPr/>
        <p:txBody>
          <a:bodyPr/>
          <a:lstStyle/>
          <a:p>
            <a:r>
              <a:rPr lang="en-US"/>
              <a:t>Site: www.LayerTwoLabs.com  www.drivechain.info  Paul’s Twitter: @truthcoin</a:t>
            </a:r>
          </a:p>
        </p:txBody>
      </p:sp>
      <p:sp>
        <p:nvSpPr>
          <p:cNvPr id="5" name="Slide Number Placeholder 4">
            <a:extLst>
              <a:ext uri="{FF2B5EF4-FFF2-40B4-BE49-F238E27FC236}">
                <a16:creationId xmlns:a16="http://schemas.microsoft.com/office/drawing/2014/main" id="{DBD18476-478C-4809-BB96-F49024C4BF4C}"/>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42615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8108C3-C274-E781-C488-4FE357C0973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A6CCC2F-F44B-5216-8C67-207A261757AD}"/>
              </a:ext>
            </a:extLst>
          </p:cNvPr>
          <p:cNvSpPr>
            <a:spLocks noGrp="1"/>
          </p:cNvSpPr>
          <p:nvPr>
            <p:ph type="ftr" sz="quarter" idx="11"/>
          </p:nvPr>
        </p:nvSpPr>
        <p:spPr/>
        <p:txBody>
          <a:bodyPr/>
          <a:lstStyle/>
          <a:p>
            <a:r>
              <a:rPr lang="en-US"/>
              <a:t>Site: www.LayerTwoLabs.com  www.drivechain.info  Paul’s Twitter: @truthcoin</a:t>
            </a:r>
          </a:p>
        </p:txBody>
      </p:sp>
      <p:sp>
        <p:nvSpPr>
          <p:cNvPr id="4" name="Slide Number Placeholder 3">
            <a:extLst>
              <a:ext uri="{FF2B5EF4-FFF2-40B4-BE49-F238E27FC236}">
                <a16:creationId xmlns:a16="http://schemas.microsoft.com/office/drawing/2014/main" id="{23E6F1DF-E3C9-0177-6C82-15304CDA95DD}"/>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286373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A116-7B5E-5D9C-353E-A8BC8DFF1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CC74B1-A109-75BA-C4DD-36F2AE60F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B2CAB-F907-85E9-EFD0-FFBA0AAFE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CFE03-6797-CE12-DCC6-1F536DD0C43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AB563F2-AC4A-08BD-2835-D5210BFDAC4E}"/>
              </a:ext>
            </a:extLst>
          </p:cNvPr>
          <p:cNvSpPr>
            <a:spLocks noGrp="1"/>
          </p:cNvSpPr>
          <p:nvPr>
            <p:ph type="ftr" sz="quarter" idx="11"/>
          </p:nvPr>
        </p:nvSpPr>
        <p:spPr/>
        <p:txBody>
          <a:bodyPr/>
          <a:lstStyle/>
          <a:p>
            <a:r>
              <a:rPr lang="en-US"/>
              <a:t>Site: www.LayerTwoLabs.com  www.drivechain.info  Paul’s Twitter: @truthcoin</a:t>
            </a:r>
          </a:p>
        </p:txBody>
      </p:sp>
      <p:sp>
        <p:nvSpPr>
          <p:cNvPr id="7" name="Slide Number Placeholder 6">
            <a:extLst>
              <a:ext uri="{FF2B5EF4-FFF2-40B4-BE49-F238E27FC236}">
                <a16:creationId xmlns:a16="http://schemas.microsoft.com/office/drawing/2014/main" id="{176DA8BC-057D-543C-EE6A-A1DC082C74AF}"/>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1314883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AB22-551C-5DB3-21D3-CADBCF2A9B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98368D-D234-8369-68B3-3284F8E2E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589A30-98EB-6F6A-C154-1BC62661B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E9782-97A9-F31E-11BB-D780DC76B31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FAB4571-B6A4-D286-57E6-E8ABC57FB122}"/>
              </a:ext>
            </a:extLst>
          </p:cNvPr>
          <p:cNvSpPr>
            <a:spLocks noGrp="1"/>
          </p:cNvSpPr>
          <p:nvPr>
            <p:ph type="ftr" sz="quarter" idx="11"/>
          </p:nvPr>
        </p:nvSpPr>
        <p:spPr/>
        <p:txBody>
          <a:bodyPr/>
          <a:lstStyle/>
          <a:p>
            <a:r>
              <a:rPr lang="en-US"/>
              <a:t>Site: www.LayerTwoLabs.com  www.drivechain.info  Paul’s Twitter: @truthcoin</a:t>
            </a:r>
          </a:p>
        </p:txBody>
      </p:sp>
      <p:sp>
        <p:nvSpPr>
          <p:cNvPr id="7" name="Slide Number Placeholder 6">
            <a:extLst>
              <a:ext uri="{FF2B5EF4-FFF2-40B4-BE49-F238E27FC236}">
                <a16:creationId xmlns:a16="http://schemas.microsoft.com/office/drawing/2014/main" id="{D419B637-313A-9116-51A9-1AC319D753DF}"/>
              </a:ext>
            </a:extLst>
          </p:cNvPr>
          <p:cNvSpPr>
            <a:spLocks noGrp="1"/>
          </p:cNvSpPr>
          <p:nvPr>
            <p:ph type="sldNum" sz="quarter" idx="12"/>
          </p:nvPr>
        </p:nvSpPr>
        <p:spPr/>
        <p:txBody>
          <a:bodyPr/>
          <a:lstStyle/>
          <a:p>
            <a:fld id="{B6877F82-84DC-415B-8D0D-0C674AA6E930}" type="slidenum">
              <a:rPr lang="en-US" smtClean="0"/>
              <a:t>‹#›</a:t>
            </a:fld>
            <a:endParaRPr lang="en-US"/>
          </a:p>
        </p:txBody>
      </p:sp>
    </p:spTree>
    <p:extLst>
      <p:ext uri="{BB962C8B-B14F-4D97-AF65-F5344CB8AC3E}">
        <p14:creationId xmlns:p14="http://schemas.microsoft.com/office/powerpoint/2010/main" val="978735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D6C153-63C8-37B8-23BA-8EF9C72A4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54489-573B-2353-97D5-605F8267E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CE409-9CAD-C01E-9E21-25ADBB38A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15933E0-F428-85C2-7E46-BBB9BE840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Site: www.LayerTwoLabs.com  www.drivechain.info  Paul’s Twitter: @truthcoin</a:t>
            </a:r>
          </a:p>
        </p:txBody>
      </p:sp>
      <p:sp>
        <p:nvSpPr>
          <p:cNvPr id="6" name="Slide Number Placeholder 5">
            <a:extLst>
              <a:ext uri="{FF2B5EF4-FFF2-40B4-BE49-F238E27FC236}">
                <a16:creationId xmlns:a16="http://schemas.microsoft.com/office/drawing/2014/main" id="{2C193EB2-0572-4C2B-FD94-736763103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877F82-84DC-415B-8D0D-0C674AA6E930}" type="slidenum">
              <a:rPr lang="en-US" smtClean="0"/>
              <a:t>‹#›</a:t>
            </a:fld>
            <a:endParaRPr lang="en-US"/>
          </a:p>
        </p:txBody>
      </p:sp>
    </p:spTree>
    <p:extLst>
      <p:ext uri="{BB962C8B-B14F-4D97-AF65-F5344CB8AC3E}">
        <p14:creationId xmlns:p14="http://schemas.microsoft.com/office/powerpoint/2010/main" val="2601858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hyperlink" Target="http://www.layertwolab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hyperlink" Target="http://www.layertwolabs.com/"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truthcoin.info/blog/thunder/"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ruthcoin.info/blog/bit-assets/" TargetMode="External"/><Relationship Id="rId2" Type="http://schemas.openxmlformats.org/officeDocument/2006/relationships/hyperlink" Target="https://www.truthcoin.info/blog/bitnames/" TargetMode="External"/><Relationship Id="rId1" Type="http://schemas.openxmlformats.org/officeDocument/2006/relationships/slideLayout" Target="../slideLayouts/slideLayout12.xml"/><Relationship Id="rId4" Type="http://schemas.openxmlformats.org/officeDocument/2006/relationships/hyperlink" Target="https://bitcoinhivemind.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hyperlink" Target="http://www.layertwolab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hyperlink" Target="http://www.layertwolabs.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jpe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0E808-4CDE-8AAE-F96D-41D079317BB5}"/>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49290" y="0"/>
            <a:ext cx="12093420" cy="6858000"/>
          </a:xfrm>
          <a:prstGeom prst="rect">
            <a:avLst/>
          </a:prstGeom>
        </p:spPr>
      </p:pic>
      <p:sp>
        <p:nvSpPr>
          <p:cNvPr id="8" name="Rectangle 7">
            <a:extLst>
              <a:ext uri="{FF2B5EF4-FFF2-40B4-BE49-F238E27FC236}">
                <a16:creationId xmlns:a16="http://schemas.microsoft.com/office/drawing/2014/main" id="{44C2FEEA-71FD-EFBC-DCCD-5A785AA63D4B}"/>
              </a:ext>
            </a:extLst>
          </p:cNvPr>
          <p:cNvSpPr/>
          <p:nvPr/>
        </p:nvSpPr>
        <p:spPr>
          <a:xfrm>
            <a:off x="93938" y="-8092"/>
            <a:ext cx="12089970" cy="6919939"/>
          </a:xfrm>
          <a:prstGeom prst="rect">
            <a:avLst/>
          </a:prstGeom>
          <a:solidFill>
            <a:srgbClr val="FFFFFF">
              <a:alpha val="6117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25FB1E-C7E5-3B07-F45B-C06E59FF697C}"/>
              </a:ext>
            </a:extLst>
          </p:cNvPr>
          <p:cNvSpPr/>
          <p:nvPr/>
        </p:nvSpPr>
        <p:spPr>
          <a:xfrm>
            <a:off x="1650775" y="1359463"/>
            <a:ext cx="8925516" cy="1896500"/>
          </a:xfrm>
          <a:prstGeom prst="rect">
            <a:avLst/>
          </a:prstGeom>
          <a:solidFill>
            <a:srgbClr val="FFFFFF">
              <a:alpha val="6117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E8503-0B88-0F18-87E2-C9A6B340BBCE}"/>
              </a:ext>
            </a:extLst>
          </p:cNvPr>
          <p:cNvSpPr>
            <a:spLocks noGrp="1"/>
          </p:cNvSpPr>
          <p:nvPr>
            <p:ph type="ctrTitle"/>
          </p:nvPr>
        </p:nvSpPr>
        <p:spPr>
          <a:xfrm>
            <a:off x="1524000" y="1183966"/>
            <a:ext cx="9144000" cy="1990879"/>
          </a:xfrm>
        </p:spPr>
        <p:txBody>
          <a:bodyPr>
            <a:normAutofit/>
          </a:bodyPr>
          <a:lstStyle/>
          <a:p>
            <a:r>
              <a:rPr lang="en-US" dirty="0"/>
              <a:t>Victory, Unity, and Freedom – via Sidechains</a:t>
            </a:r>
          </a:p>
        </p:txBody>
      </p:sp>
      <p:sp>
        <p:nvSpPr>
          <p:cNvPr id="3" name="Subtitle 2">
            <a:extLst>
              <a:ext uri="{FF2B5EF4-FFF2-40B4-BE49-F238E27FC236}">
                <a16:creationId xmlns:a16="http://schemas.microsoft.com/office/drawing/2014/main" id="{4FDD2BEF-9CB0-64AA-7B70-FBEFB7F2D1D1}"/>
              </a:ext>
            </a:extLst>
          </p:cNvPr>
          <p:cNvSpPr>
            <a:spLocks noGrp="1"/>
          </p:cNvSpPr>
          <p:nvPr>
            <p:ph type="subTitle" idx="1"/>
          </p:nvPr>
        </p:nvSpPr>
        <p:spPr/>
        <p:txBody>
          <a:bodyPr>
            <a:normAutofit lnSpcReduction="10000"/>
          </a:bodyPr>
          <a:lstStyle/>
          <a:p>
            <a:r>
              <a:rPr lang="en-US" sz="3600" b="1" dirty="0"/>
              <a:t>Paul Sztorc</a:t>
            </a:r>
          </a:p>
          <a:p>
            <a:r>
              <a:rPr lang="en-US" sz="3600" dirty="0"/>
              <a:t>Feb 14, 2024</a:t>
            </a:r>
            <a:br>
              <a:rPr lang="en-US" sz="3600" dirty="0"/>
            </a:br>
            <a:r>
              <a:rPr lang="en-US" sz="3600" dirty="0" err="1"/>
              <a:t>Anarchapulco</a:t>
            </a:r>
            <a:endParaRPr lang="en-US" sz="3600" dirty="0"/>
          </a:p>
        </p:txBody>
      </p:sp>
      <p:sp>
        <p:nvSpPr>
          <p:cNvPr id="4" name="Footer Placeholder 3">
            <a:extLst>
              <a:ext uri="{FF2B5EF4-FFF2-40B4-BE49-F238E27FC236}">
                <a16:creationId xmlns:a16="http://schemas.microsoft.com/office/drawing/2014/main" id="{D6264FF9-704C-65A8-B4E0-FA9FEFE27808}"/>
              </a:ext>
            </a:extLst>
          </p:cNvPr>
          <p:cNvSpPr>
            <a:spLocks noGrp="1"/>
          </p:cNvSpPr>
          <p:nvPr>
            <p:ph type="ftr" sz="quarter" idx="11"/>
          </p:nvPr>
        </p:nvSpPr>
        <p:spPr/>
        <p:txBody>
          <a:bodyPr/>
          <a:lstStyle/>
          <a:p>
            <a:r>
              <a:rPr lang="en-US"/>
              <a:t>Site: www.LayerTwoLabs.com  www.drivechain.info  Paul’s Twitter: @truthcoin</a:t>
            </a:r>
          </a:p>
        </p:txBody>
      </p:sp>
      <p:sp>
        <p:nvSpPr>
          <p:cNvPr id="5" name="Slide Number Placeholder 4">
            <a:extLst>
              <a:ext uri="{FF2B5EF4-FFF2-40B4-BE49-F238E27FC236}">
                <a16:creationId xmlns:a16="http://schemas.microsoft.com/office/drawing/2014/main" id="{D241D730-F2ED-F2E7-6A99-D494F40A6AC7}"/>
              </a:ext>
            </a:extLst>
          </p:cNvPr>
          <p:cNvSpPr>
            <a:spLocks noGrp="1"/>
          </p:cNvSpPr>
          <p:nvPr>
            <p:ph type="sldNum" sz="quarter" idx="12"/>
          </p:nvPr>
        </p:nvSpPr>
        <p:spPr/>
        <p:txBody>
          <a:bodyPr/>
          <a:lstStyle/>
          <a:p>
            <a:fld id="{B6877F82-84DC-415B-8D0D-0C674AA6E930}" type="slidenum">
              <a:rPr lang="en-US" smtClean="0"/>
              <a:t>1</a:t>
            </a:fld>
            <a:endParaRPr lang="en-US"/>
          </a:p>
        </p:txBody>
      </p:sp>
    </p:spTree>
    <p:extLst>
      <p:ext uri="{BB962C8B-B14F-4D97-AF65-F5344CB8AC3E}">
        <p14:creationId xmlns:p14="http://schemas.microsoft.com/office/powerpoint/2010/main" val="114527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45371-695D-A2AF-DAAC-89806A949B66}"/>
              </a:ext>
            </a:extLst>
          </p:cNvPr>
          <p:cNvSpPr>
            <a:spLocks noGrp="1"/>
          </p:cNvSpPr>
          <p:nvPr>
            <p:ph idx="1"/>
          </p:nvPr>
        </p:nvSpPr>
        <p:spPr>
          <a:xfrm>
            <a:off x="477058" y="1217678"/>
            <a:ext cx="11237884" cy="4871578"/>
          </a:xfrm>
        </p:spPr>
        <p:txBody>
          <a:bodyPr>
            <a:normAutofit/>
          </a:bodyPr>
          <a:lstStyle/>
          <a:p>
            <a:pPr marL="0" indent="0">
              <a:buNone/>
            </a:pPr>
            <a:r>
              <a:rPr lang="en-US" sz="4800" dirty="0"/>
              <a:t>We want:</a:t>
            </a:r>
            <a:br>
              <a:rPr lang="en-US" sz="4800" dirty="0"/>
            </a:br>
            <a:r>
              <a:rPr lang="en-US" sz="2000" dirty="0"/>
              <a:t> </a:t>
            </a:r>
            <a:endParaRPr lang="en-US" sz="4800" dirty="0"/>
          </a:p>
          <a:p>
            <a:pPr lvl="1"/>
            <a:r>
              <a:rPr lang="en-US" sz="2800" kern="100" dirty="0">
                <a:effectLst/>
                <a:latin typeface="Calibri" panose="020F0502020204030204" pitchFamily="34" charset="0"/>
                <a:ea typeface="Calibri" panose="020F0502020204030204" pitchFamily="34" charset="0"/>
                <a:cs typeface="Times New Roman" panose="02020603050405020304" pitchFamily="18" charset="0"/>
              </a:rPr>
              <a:t>One cryptocurrency (ie, “21 million coins” only)</a:t>
            </a:r>
          </a:p>
          <a:p>
            <a:pPr lvl="1"/>
            <a:r>
              <a:rPr lang="en-US" sz="2800" kern="100" dirty="0">
                <a:effectLst/>
                <a:latin typeface="Calibri" panose="020F0502020204030204" pitchFamily="34" charset="0"/>
                <a:ea typeface="Calibri" panose="020F0502020204030204" pitchFamily="34" charset="0"/>
                <a:cs typeface="Times New Roman" panose="02020603050405020304" pitchFamily="18" charset="0"/>
              </a:rPr>
              <a:t>Multiple blockchains, run by </a:t>
            </a:r>
            <a:r>
              <a:rPr lang="en-US" sz="2800" i="1" u="sng" kern="100" dirty="0">
                <a:effectLst/>
                <a:latin typeface="Calibri" panose="020F0502020204030204" pitchFamily="34" charset="0"/>
                <a:ea typeface="Calibri" panose="020F0502020204030204" pitchFamily="34" charset="0"/>
                <a:cs typeface="Times New Roman" panose="02020603050405020304" pitchFamily="18" charset="0"/>
              </a:rPr>
              <a:t>different people</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who all </a:t>
            </a:r>
            <a:r>
              <a:rPr lang="en-US" sz="2800" i="1" u="sng" kern="100" dirty="0">
                <a:effectLst/>
                <a:latin typeface="Calibri" panose="020F0502020204030204" pitchFamily="34" charset="0"/>
                <a:ea typeface="Calibri" panose="020F0502020204030204" pitchFamily="34" charset="0"/>
                <a:cs typeface="Times New Roman" panose="02020603050405020304" pitchFamily="18" charset="0"/>
              </a:rPr>
              <a:t>hate each other</a:t>
            </a:r>
            <a:endParaRPr lang="en-US" sz="2800" i="1" u="sng"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 ability to always add </a:t>
            </a:r>
            <a:r>
              <a:rPr lang="en-US" sz="2800" i="1" u="sng" kern="100" dirty="0">
                <a:effectLst/>
                <a:latin typeface="Calibri" panose="020F0502020204030204" pitchFamily="34" charset="0"/>
                <a:ea typeface="Calibri" panose="020F0502020204030204" pitchFamily="34" charset="0"/>
                <a:cs typeface="Times New Roman" panose="02020603050405020304" pitchFamily="18" charset="0"/>
              </a:rPr>
              <a:t>more new blockchains</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2800" kern="100" dirty="0">
              <a:latin typeface="Calibri" panose="020F0502020204030204" pitchFamily="34" charset="0"/>
              <a:ea typeface="Calibri" panose="020F0502020204030204" pitchFamily="34" charset="0"/>
              <a:cs typeface="Times New Roman" panose="02020603050405020304" pitchFamily="18" charset="0"/>
            </a:endParaRPr>
          </a:p>
          <a:p>
            <a:pPr lvl="1"/>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 ability for </a:t>
            </a:r>
            <a:r>
              <a:rPr lang="en-US" sz="2800" i="1" u="sng" kern="100" dirty="0">
                <a:effectLst/>
                <a:latin typeface="Calibri" panose="020F0502020204030204" pitchFamily="34" charset="0"/>
                <a:ea typeface="Calibri" panose="020F0502020204030204" pitchFamily="34" charset="0"/>
                <a:cs typeface="Times New Roman" panose="02020603050405020304" pitchFamily="18" charset="0"/>
              </a:rPr>
              <a:t>users to always switch</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between these as they like.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getting one of the two, is easy. But how to get both?</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…that is what </a:t>
            </a:r>
            <a:r>
              <a:rPr lang="en-US" sz="2800" i="1" u="sng" kern="100" dirty="0">
                <a:effectLst/>
                <a:latin typeface="Calibri" panose="020F0502020204030204" pitchFamily="34" charset="0"/>
                <a:ea typeface="Calibri" panose="020F0502020204030204" pitchFamily="34" charset="0"/>
                <a:cs typeface="Times New Roman" panose="02020603050405020304" pitchFamily="18" charset="0"/>
              </a:rPr>
              <a:t>sidechains</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(BIP300, “Drivechains”) provide.</a:t>
            </a:r>
          </a:p>
        </p:txBody>
      </p:sp>
      <p:sp>
        <p:nvSpPr>
          <p:cNvPr id="4" name="Footer Placeholder 3">
            <a:extLst>
              <a:ext uri="{FF2B5EF4-FFF2-40B4-BE49-F238E27FC236}">
                <a16:creationId xmlns:a16="http://schemas.microsoft.com/office/drawing/2014/main" id="{31BF9142-7F86-77FB-E0EB-93983C4B9C05}"/>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A904A43D-276E-D2DA-1E74-4ADEDD2B9B8A}"/>
              </a:ext>
            </a:extLst>
          </p:cNvPr>
          <p:cNvSpPr>
            <a:spLocks noGrp="1"/>
          </p:cNvSpPr>
          <p:nvPr>
            <p:ph type="sldNum" sz="quarter" idx="12"/>
          </p:nvPr>
        </p:nvSpPr>
        <p:spPr/>
        <p:txBody>
          <a:bodyPr/>
          <a:lstStyle/>
          <a:p>
            <a:fld id="{B6877F82-84DC-415B-8D0D-0C674AA6E930}" type="slidenum">
              <a:rPr lang="en-US" smtClean="0"/>
              <a:t>10</a:t>
            </a:fld>
            <a:endParaRPr lang="en-US"/>
          </a:p>
        </p:txBody>
      </p:sp>
      <p:sp>
        <p:nvSpPr>
          <p:cNvPr id="6" name="Rectangle: Rounded Corners 5">
            <a:extLst>
              <a:ext uri="{FF2B5EF4-FFF2-40B4-BE49-F238E27FC236}">
                <a16:creationId xmlns:a16="http://schemas.microsoft.com/office/drawing/2014/main" id="{6AB29A08-8A86-4AD5-AE4D-35C94CEBD65C}"/>
              </a:ext>
            </a:extLst>
          </p:cNvPr>
          <p:cNvSpPr/>
          <p:nvPr/>
        </p:nvSpPr>
        <p:spPr>
          <a:xfrm>
            <a:off x="974558" y="2045368"/>
            <a:ext cx="7351295" cy="6617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4FC54FF-0300-2D97-D2B0-7B9FCC1456F0}"/>
              </a:ext>
            </a:extLst>
          </p:cNvPr>
          <p:cNvSpPr/>
          <p:nvPr/>
        </p:nvSpPr>
        <p:spPr>
          <a:xfrm>
            <a:off x="850232" y="2707105"/>
            <a:ext cx="10503568" cy="13355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75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D11C-35DD-AEA7-6BA3-94A82359EF73}"/>
              </a:ext>
            </a:extLst>
          </p:cNvPr>
          <p:cNvSpPr>
            <a:spLocks noGrp="1"/>
          </p:cNvSpPr>
          <p:nvPr>
            <p:ph type="title"/>
          </p:nvPr>
        </p:nvSpPr>
        <p:spPr>
          <a:xfrm>
            <a:off x="192121" y="180610"/>
            <a:ext cx="8249044" cy="858279"/>
          </a:xfrm>
        </p:spPr>
        <p:txBody>
          <a:bodyPr/>
          <a:lstStyle/>
          <a:p>
            <a:r>
              <a:rPr lang="en-US" dirty="0"/>
              <a:t>History Lesson</a:t>
            </a:r>
          </a:p>
        </p:txBody>
      </p:sp>
      <p:graphicFrame>
        <p:nvGraphicFramePr>
          <p:cNvPr id="6" name="Content Placeholder 5">
            <a:extLst>
              <a:ext uri="{FF2B5EF4-FFF2-40B4-BE49-F238E27FC236}">
                <a16:creationId xmlns:a16="http://schemas.microsoft.com/office/drawing/2014/main" id="{CA83AA6E-29FE-663C-5654-E6E67CB56212}"/>
              </a:ext>
            </a:extLst>
          </p:cNvPr>
          <p:cNvGraphicFramePr>
            <a:graphicFrameLocks noGrp="1"/>
          </p:cNvGraphicFramePr>
          <p:nvPr>
            <p:ph idx="1"/>
            <p:extLst>
              <p:ext uri="{D42A27DB-BD31-4B8C-83A1-F6EECF244321}">
                <p14:modId xmlns:p14="http://schemas.microsoft.com/office/powerpoint/2010/main" val="3283259866"/>
              </p:ext>
            </p:extLst>
          </p:nvPr>
        </p:nvGraphicFramePr>
        <p:xfrm>
          <a:off x="399010" y="1919919"/>
          <a:ext cx="11053762" cy="3404640"/>
        </p:xfrm>
        <a:graphic>
          <a:graphicData uri="http://schemas.openxmlformats.org/drawingml/2006/table">
            <a:tbl>
              <a:tblPr>
                <a:tableStyleId>{5C22544A-7EE6-4342-B048-85BDC9FD1C3A}</a:tableStyleId>
              </a:tblPr>
              <a:tblGrid>
                <a:gridCol w="5526881">
                  <a:extLst>
                    <a:ext uri="{9D8B030D-6E8A-4147-A177-3AD203B41FA5}">
                      <a16:colId xmlns:a16="http://schemas.microsoft.com/office/drawing/2014/main" val="1620937416"/>
                    </a:ext>
                  </a:extLst>
                </a:gridCol>
                <a:gridCol w="5526881">
                  <a:extLst>
                    <a:ext uri="{9D8B030D-6E8A-4147-A177-3AD203B41FA5}">
                      <a16:colId xmlns:a16="http://schemas.microsoft.com/office/drawing/2014/main" val="3534238710"/>
                    </a:ext>
                  </a:extLst>
                </a:gridCol>
              </a:tblGrid>
              <a:tr h="1702320">
                <a:tc>
                  <a:txBody>
                    <a:bodyPr/>
                    <a:lstStyle/>
                    <a:p>
                      <a:r>
                        <a:rPr lang="en-US" sz="2400" dirty="0"/>
                        <a:t>Blockstream -- </a:t>
                      </a:r>
                      <a:r>
                        <a:rPr lang="en-US" sz="2400" b="1" dirty="0"/>
                        <a:t>Oct 2014</a:t>
                      </a:r>
                      <a:r>
                        <a:rPr lang="en-US" sz="2400" dirty="0"/>
                        <a:t> –</a:t>
                      </a:r>
                      <a:br>
                        <a:rPr lang="en-US" sz="2400" dirty="0"/>
                      </a:br>
                      <a:r>
                        <a:rPr lang="en-US" sz="2400" i="1" dirty="0"/>
                        <a:t>“Enabling Blockchain Innovations</a:t>
                      </a:r>
                      <a:br>
                        <a:rPr lang="en-US" sz="2400" i="1" dirty="0"/>
                      </a:br>
                      <a:r>
                        <a:rPr lang="en-US" sz="2400" i="1" dirty="0"/>
                        <a:t>with Pegged Sidechains”</a:t>
                      </a:r>
                    </a:p>
                  </a:txBody>
                  <a:tcPr>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t>Blockstream -- </a:t>
                      </a:r>
                      <a:r>
                        <a:rPr lang="en-US" sz="2400" b="1" dirty="0"/>
                        <a:t>Jan 2017</a:t>
                      </a:r>
                      <a:r>
                        <a:rPr lang="en-US" sz="2400" dirty="0"/>
                        <a:t> –</a:t>
                      </a:r>
                      <a:br>
                        <a:rPr lang="en-US" sz="2400" dirty="0"/>
                      </a:br>
                      <a:r>
                        <a:rPr lang="en-US" sz="2400" i="1" dirty="0"/>
                        <a:t>“Strong Federations: An Interoperable</a:t>
                      </a:r>
                      <a:br>
                        <a:rPr lang="en-US" sz="2400" i="1" dirty="0"/>
                      </a:br>
                      <a:r>
                        <a:rPr lang="en-US" sz="2400" i="1" dirty="0"/>
                        <a:t>Blockchain Solution to</a:t>
                      </a:r>
                      <a:br>
                        <a:rPr lang="en-US" sz="2400" i="1" dirty="0"/>
                      </a:br>
                      <a:r>
                        <a:rPr lang="en-US" sz="2400" i="1" dirty="0"/>
                        <a:t>Centralized Third Party Risks”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0960542"/>
                  </a:ext>
                </a:extLst>
              </a:tr>
              <a:tr h="1702320">
                <a:tc>
                  <a:txBody>
                    <a:bodyPr/>
                    <a:lstStyle/>
                    <a:p>
                      <a:r>
                        <a:rPr lang="en-US" dirty="0"/>
                        <a:t>Paul Sztorc (Me) – </a:t>
                      </a:r>
                      <a:r>
                        <a:rPr lang="en-US" b="1" dirty="0"/>
                        <a:t>Nov 2015</a:t>
                      </a:r>
                      <a:r>
                        <a:rPr lang="en-US" dirty="0"/>
                        <a:t> –</a:t>
                      </a:r>
                    </a:p>
                    <a:p>
                      <a:r>
                        <a:rPr lang="en-US" dirty="0"/>
                        <a:t>“Drivechain: the simple two-way peg”</a:t>
                      </a:r>
                    </a:p>
                  </a:txBody>
                  <a:tcPr anchor="b">
                    <a:lnT w="12700" cap="flat" cmpd="sng" algn="ctr">
                      <a:solidFill>
                        <a:schemeClr val="tx1"/>
                      </a:solidFill>
                      <a:prstDash val="solid"/>
                      <a:round/>
                      <a:headEnd type="none" w="med" len="med"/>
                      <a:tailEnd type="none" w="med" len="med"/>
                    </a:lnT>
                  </a:tcPr>
                </a:tc>
                <a:tc>
                  <a:txBody>
                    <a:bodyPr/>
                    <a:lstStyle/>
                    <a:p>
                      <a:pPr algn="r"/>
                      <a:r>
                        <a:rPr lang="en-US" dirty="0"/>
                        <a:t>Paul Sztorc (Me) –</a:t>
                      </a:r>
                      <a:br>
                        <a:rPr lang="en-US" dirty="0"/>
                      </a:br>
                      <a:r>
                        <a:rPr lang="en-US" dirty="0"/>
                        <a:t>Jan 2017 – </a:t>
                      </a:r>
                      <a:r>
                        <a:rPr lang="en-US" u="sng" dirty="0"/>
                        <a:t>drivechain.info</a:t>
                      </a:r>
                      <a:br>
                        <a:rPr lang="en-US" dirty="0"/>
                      </a:br>
                      <a:r>
                        <a:rPr lang="en-US" dirty="0"/>
                        <a:t>Feb 2018  – BIPs 300 &amp; 301</a:t>
                      </a:r>
                      <a:br>
                        <a:rPr lang="en-US" dirty="0"/>
                      </a:br>
                      <a:r>
                        <a:rPr lang="en-US" dirty="0"/>
                        <a:t>Summer 2020 – zCash Sidechain </a:t>
                      </a:r>
                    </a:p>
                    <a:p>
                      <a:pPr algn="r"/>
                      <a:r>
                        <a:rPr lang="en-US" dirty="0"/>
                        <a:t>Dec 2022 – LayerTwo Labs</a:t>
                      </a:r>
                    </a:p>
                  </a:txBody>
                  <a:tcPr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8579947"/>
                  </a:ext>
                </a:extLst>
              </a:tr>
            </a:tbl>
          </a:graphicData>
        </a:graphic>
      </p:graphicFrame>
      <p:sp>
        <p:nvSpPr>
          <p:cNvPr id="4" name="Footer Placeholder 3">
            <a:extLst>
              <a:ext uri="{FF2B5EF4-FFF2-40B4-BE49-F238E27FC236}">
                <a16:creationId xmlns:a16="http://schemas.microsoft.com/office/drawing/2014/main" id="{9BBC20A9-6CD9-13CE-7022-F3AAF6EB81A7}"/>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0DD2C7D5-3E76-E3CF-6978-0CCF21D5ECBC}"/>
              </a:ext>
            </a:extLst>
          </p:cNvPr>
          <p:cNvSpPr>
            <a:spLocks noGrp="1"/>
          </p:cNvSpPr>
          <p:nvPr>
            <p:ph type="sldNum" sz="quarter" idx="12"/>
          </p:nvPr>
        </p:nvSpPr>
        <p:spPr/>
        <p:txBody>
          <a:bodyPr/>
          <a:lstStyle/>
          <a:p>
            <a:fld id="{B6877F82-84DC-415B-8D0D-0C674AA6E930}" type="slidenum">
              <a:rPr lang="en-US" smtClean="0"/>
              <a:t>11</a:t>
            </a:fld>
            <a:endParaRPr lang="en-US"/>
          </a:p>
        </p:txBody>
      </p:sp>
      <p:cxnSp>
        <p:nvCxnSpPr>
          <p:cNvPr id="8" name="Straight Arrow Connector 7">
            <a:extLst>
              <a:ext uri="{FF2B5EF4-FFF2-40B4-BE49-F238E27FC236}">
                <a16:creationId xmlns:a16="http://schemas.microsoft.com/office/drawing/2014/main" id="{750F9348-41FD-6D86-E153-CD16191962F0}"/>
              </a:ext>
            </a:extLst>
          </p:cNvPr>
          <p:cNvCxnSpPr/>
          <p:nvPr/>
        </p:nvCxnSpPr>
        <p:spPr>
          <a:xfrm>
            <a:off x="5083112" y="2831381"/>
            <a:ext cx="1723604" cy="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3FCAD9-5B22-2351-8B4D-4D647AB52C60}"/>
              </a:ext>
            </a:extLst>
          </p:cNvPr>
          <p:cNvSpPr txBox="1"/>
          <p:nvPr/>
        </p:nvSpPr>
        <p:spPr>
          <a:xfrm>
            <a:off x="5266390" y="2964899"/>
            <a:ext cx="1319002" cy="523220"/>
          </a:xfrm>
          <a:prstGeom prst="rect">
            <a:avLst/>
          </a:prstGeom>
          <a:noFill/>
        </p:spPr>
        <p:txBody>
          <a:bodyPr wrap="square" rtlCol="0">
            <a:spAutoFit/>
          </a:bodyPr>
          <a:lstStyle/>
          <a:p>
            <a:r>
              <a:rPr lang="en-US" sz="2800" dirty="0" err="1"/>
              <a:t>Rugpull</a:t>
            </a:r>
            <a:endParaRPr lang="en-US" sz="2800" dirty="0"/>
          </a:p>
        </p:txBody>
      </p:sp>
      <p:cxnSp>
        <p:nvCxnSpPr>
          <p:cNvPr id="11" name="Straight Arrow Connector 10">
            <a:extLst>
              <a:ext uri="{FF2B5EF4-FFF2-40B4-BE49-F238E27FC236}">
                <a16:creationId xmlns:a16="http://schemas.microsoft.com/office/drawing/2014/main" id="{E5D3536B-D498-7567-DE02-DD6AD7C93175}"/>
              </a:ext>
            </a:extLst>
          </p:cNvPr>
          <p:cNvCxnSpPr/>
          <p:nvPr/>
        </p:nvCxnSpPr>
        <p:spPr>
          <a:xfrm>
            <a:off x="5083112" y="4246970"/>
            <a:ext cx="1723604" cy="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A413EB-0538-4B0B-6152-AA69F7B66039}"/>
              </a:ext>
            </a:extLst>
          </p:cNvPr>
          <p:cNvSpPr txBox="1"/>
          <p:nvPr/>
        </p:nvSpPr>
        <p:spPr>
          <a:xfrm>
            <a:off x="5146535" y="4380488"/>
            <a:ext cx="1438857" cy="523220"/>
          </a:xfrm>
          <a:prstGeom prst="rect">
            <a:avLst/>
          </a:prstGeom>
          <a:noFill/>
        </p:spPr>
        <p:txBody>
          <a:bodyPr wrap="square" rtlCol="0">
            <a:spAutoFit/>
          </a:bodyPr>
          <a:lstStyle/>
          <a:p>
            <a:r>
              <a:rPr lang="en-US" sz="2800" dirty="0"/>
              <a:t>Progress</a:t>
            </a:r>
          </a:p>
        </p:txBody>
      </p:sp>
      <p:sp>
        <p:nvSpPr>
          <p:cNvPr id="13" name="TextBox 12">
            <a:extLst>
              <a:ext uri="{FF2B5EF4-FFF2-40B4-BE49-F238E27FC236}">
                <a16:creationId xmlns:a16="http://schemas.microsoft.com/office/drawing/2014/main" id="{D8EB1CA5-8F2D-51FA-EE9B-890A9F23CADE}"/>
              </a:ext>
            </a:extLst>
          </p:cNvPr>
          <p:cNvSpPr txBox="1"/>
          <p:nvPr/>
        </p:nvSpPr>
        <p:spPr>
          <a:xfrm>
            <a:off x="7996277" y="5395742"/>
            <a:ext cx="1672355" cy="369332"/>
          </a:xfrm>
          <a:prstGeom prst="rect">
            <a:avLst/>
          </a:prstGeom>
          <a:noFill/>
        </p:spPr>
        <p:txBody>
          <a:bodyPr wrap="square" rtlCol="0">
            <a:spAutoFit/>
          </a:bodyPr>
          <a:lstStyle/>
          <a:p>
            <a:r>
              <a:rPr lang="en-US" dirty="0"/>
              <a:t>Real sidechains</a:t>
            </a:r>
          </a:p>
        </p:txBody>
      </p:sp>
      <p:sp>
        <p:nvSpPr>
          <p:cNvPr id="14" name="TextBox 13">
            <a:extLst>
              <a:ext uri="{FF2B5EF4-FFF2-40B4-BE49-F238E27FC236}">
                <a16:creationId xmlns:a16="http://schemas.microsoft.com/office/drawing/2014/main" id="{3DA2F337-E65A-2547-4EDA-18799A7AA6F0}"/>
              </a:ext>
            </a:extLst>
          </p:cNvPr>
          <p:cNvSpPr txBox="1"/>
          <p:nvPr/>
        </p:nvSpPr>
        <p:spPr>
          <a:xfrm>
            <a:off x="7920078" y="1294738"/>
            <a:ext cx="1824755" cy="369332"/>
          </a:xfrm>
          <a:prstGeom prst="rect">
            <a:avLst/>
          </a:prstGeom>
          <a:noFill/>
        </p:spPr>
        <p:txBody>
          <a:bodyPr wrap="square" rtlCol="0">
            <a:spAutoFit/>
          </a:bodyPr>
          <a:lstStyle/>
          <a:p>
            <a:r>
              <a:rPr lang="en-US" dirty="0"/>
              <a:t>Fake sidechains</a:t>
            </a:r>
          </a:p>
        </p:txBody>
      </p:sp>
      <p:sp>
        <p:nvSpPr>
          <p:cNvPr id="15" name="Rectangle: Rounded Corners 14">
            <a:extLst>
              <a:ext uri="{FF2B5EF4-FFF2-40B4-BE49-F238E27FC236}">
                <a16:creationId xmlns:a16="http://schemas.microsoft.com/office/drawing/2014/main" id="{797CC86E-2669-AF8E-51F6-4B76C13ADBD1}"/>
              </a:ext>
            </a:extLst>
          </p:cNvPr>
          <p:cNvSpPr/>
          <p:nvPr/>
        </p:nvSpPr>
        <p:spPr>
          <a:xfrm>
            <a:off x="5737253" y="1172405"/>
            <a:ext cx="6190407" cy="2571557"/>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CDBEB4F-E41A-ADCA-F0CC-4B53AFF3DBCD}"/>
              </a:ext>
            </a:extLst>
          </p:cNvPr>
          <p:cNvCxnSpPr>
            <a:cxnSpLocks/>
          </p:cNvCxnSpPr>
          <p:nvPr/>
        </p:nvCxnSpPr>
        <p:spPr>
          <a:xfrm>
            <a:off x="1041840" y="3429000"/>
            <a:ext cx="0" cy="81797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B80EF7-1FCC-7806-9407-0AA93A5EE775}"/>
              </a:ext>
            </a:extLst>
          </p:cNvPr>
          <p:cNvSpPr txBox="1"/>
          <p:nvPr/>
        </p:nvSpPr>
        <p:spPr>
          <a:xfrm>
            <a:off x="1300895" y="3360931"/>
            <a:ext cx="2063973" cy="954107"/>
          </a:xfrm>
          <a:prstGeom prst="rect">
            <a:avLst/>
          </a:prstGeom>
          <a:noFill/>
        </p:spPr>
        <p:txBody>
          <a:bodyPr wrap="square" rtlCol="0">
            <a:spAutoFit/>
          </a:bodyPr>
          <a:lstStyle/>
          <a:p>
            <a:r>
              <a:rPr lang="en-US" sz="2800" dirty="0"/>
              <a:t>Attempt to Implement</a:t>
            </a:r>
          </a:p>
        </p:txBody>
      </p:sp>
    </p:spTree>
    <p:extLst>
      <p:ext uri="{BB962C8B-B14F-4D97-AF65-F5344CB8AC3E}">
        <p14:creationId xmlns:p14="http://schemas.microsoft.com/office/powerpoint/2010/main" val="691092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150139" y="5840085"/>
            <a:ext cx="2315087" cy="85128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a:latin typeface="Bebas Neue"/>
              </a:rPr>
              <a:t>Today </a:t>
            </a:r>
            <a:r>
              <a:rPr lang="en-US" sz="2800" dirty="0">
                <a:latin typeface="Bebas Neue"/>
                <a:sym typeface="Wingdings" panose="05000000000000000000" pitchFamily="2" charset="2"/>
              </a:rPr>
              <a:t></a:t>
            </a:r>
            <a:br>
              <a:rPr lang="en-US" sz="2800" dirty="0">
                <a:latin typeface="Bebas Neue"/>
                <a:sym typeface="Wingdings" panose="05000000000000000000" pitchFamily="2" charset="2"/>
              </a:rPr>
            </a:br>
            <a:r>
              <a:rPr lang="en-US" sz="2800" dirty="0">
                <a:latin typeface="Bebas Neue"/>
                <a:sym typeface="Wingdings" panose="05000000000000000000" pitchFamily="2" charset="2"/>
              </a:rPr>
              <a:t>No sidechains</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742539"/>
            <a:ext cx="2704906" cy="10157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br>
              <a:rPr lang="en-US" sz="2800" dirty="0">
                <a:latin typeface="Bebas Neue"/>
                <a:sym typeface="Wingdings" panose="05000000000000000000" pitchFamily="2" charset="2"/>
              </a:rPr>
            </a:br>
            <a:r>
              <a:rPr lang="en-US" sz="2800" dirty="0">
                <a:latin typeface="Bebas Neue"/>
                <a:sym typeface="Wingdings" panose="05000000000000000000" pitchFamily="2" charset="2"/>
              </a:rPr>
              <a:t>Sidechain world</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Bebas Neue"/>
              </a:rPr>
              <a:t>BIP300: Everything</a:t>
            </a:r>
            <a:br>
              <a:rPr lang="en-US" dirty="0">
                <a:latin typeface="Bebas Neue"/>
              </a:rPr>
            </a:br>
            <a:r>
              <a:rPr lang="en-US" dirty="0">
                <a:latin typeface="Bebas Neue"/>
              </a:rPr>
              <a:t>on Top of Bitcoin</a:t>
            </a:r>
          </a:p>
        </p:txBody>
      </p:sp>
      <p:sp>
        <p:nvSpPr>
          <p:cNvPr id="2" name="Title 1">
            <a:extLst>
              <a:ext uri="{FF2B5EF4-FFF2-40B4-BE49-F238E27FC236}">
                <a16:creationId xmlns:a16="http://schemas.microsoft.com/office/drawing/2014/main" id="{E0BBF384-2B74-FD29-1E3D-5085E75C3808}"/>
              </a:ext>
            </a:extLst>
          </p:cNvPr>
          <p:cNvSpPr txBox="1">
            <a:spLocks/>
          </p:cNvSpPr>
          <p:nvPr/>
        </p:nvSpPr>
        <p:spPr>
          <a:xfrm>
            <a:off x="4150139" y="5840085"/>
            <a:ext cx="2315087" cy="85128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a:latin typeface="Bebas Neue"/>
              </a:rPr>
              <a:t>Today </a:t>
            </a:r>
            <a:r>
              <a:rPr lang="en-US" sz="2800" dirty="0">
                <a:latin typeface="Bebas Neue"/>
                <a:sym typeface="Wingdings" panose="05000000000000000000" pitchFamily="2" charset="2"/>
              </a:rPr>
              <a:t></a:t>
            </a:r>
            <a:br>
              <a:rPr lang="en-US" sz="2800" dirty="0">
                <a:latin typeface="Bebas Neue"/>
                <a:sym typeface="Wingdings" panose="05000000000000000000" pitchFamily="2" charset="2"/>
              </a:rPr>
            </a:br>
            <a:r>
              <a:rPr lang="en-US" sz="2800" dirty="0">
                <a:latin typeface="Bebas Neue"/>
                <a:sym typeface="Wingdings" panose="05000000000000000000" pitchFamily="2" charset="2"/>
              </a:rPr>
              <a:t>No sidechains</a:t>
            </a:r>
            <a:endParaRPr lang="en-US" sz="2800" dirty="0">
              <a:latin typeface="Bebas Neue"/>
            </a:endParaRPr>
          </a:p>
        </p:txBody>
      </p:sp>
      <p:sp>
        <p:nvSpPr>
          <p:cNvPr id="13" name="Title 1">
            <a:extLst>
              <a:ext uri="{FF2B5EF4-FFF2-40B4-BE49-F238E27FC236}">
                <a16:creationId xmlns:a16="http://schemas.microsoft.com/office/drawing/2014/main" id="{F9038C8D-707C-5BF2-7C27-1F924758B079}"/>
              </a:ext>
            </a:extLst>
          </p:cNvPr>
          <p:cNvSpPr txBox="1">
            <a:spLocks/>
          </p:cNvSpPr>
          <p:nvPr/>
        </p:nvSpPr>
        <p:spPr>
          <a:xfrm>
            <a:off x="6977185" y="5742539"/>
            <a:ext cx="2704906" cy="10157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br>
              <a:rPr lang="en-US" sz="2800" dirty="0">
                <a:latin typeface="Bebas Neue"/>
                <a:sym typeface="Wingdings" panose="05000000000000000000" pitchFamily="2" charset="2"/>
              </a:rPr>
            </a:br>
            <a:r>
              <a:rPr lang="en-US" sz="2800" dirty="0">
                <a:latin typeface="Bebas Neue"/>
                <a:sym typeface="Wingdings" panose="05000000000000000000" pitchFamily="2" charset="2"/>
              </a:rPr>
              <a:t>Sidechain world</a:t>
            </a:r>
            <a:endParaRPr lang="en-US" sz="2800"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32482" y="3329030"/>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3" name="Oval 2">
            <a:extLst>
              <a:ext uri="{FF2B5EF4-FFF2-40B4-BE49-F238E27FC236}">
                <a16:creationId xmlns:a16="http://schemas.microsoft.com/office/drawing/2014/main" id="{F04C5FE1-54EA-14A8-6DE9-DA0C38E07918}"/>
              </a:ext>
            </a:extLst>
          </p:cNvPr>
          <p:cNvSpPr/>
          <p:nvPr/>
        </p:nvSpPr>
        <p:spPr>
          <a:xfrm rot="18893848">
            <a:off x="6342743" y="2032000"/>
            <a:ext cx="1241035" cy="1712686"/>
          </a:xfrm>
          <a:prstGeom prst="ellipse">
            <a:avLst/>
          </a:prstGeom>
          <a:noFill/>
          <a:ln w="38100">
            <a:solidFill>
              <a:srgbClr val="92D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C7F773C-57A1-E633-2BAD-8DA9488EC9CF}"/>
              </a:ext>
            </a:extLst>
          </p:cNvPr>
          <p:cNvSpPr/>
          <p:nvPr/>
        </p:nvSpPr>
        <p:spPr>
          <a:xfrm rot="18910798">
            <a:off x="4646211" y="2579508"/>
            <a:ext cx="1241035" cy="970644"/>
          </a:xfrm>
          <a:prstGeom prst="ellipse">
            <a:avLst/>
          </a:prstGeom>
          <a:noFill/>
          <a:ln w="38100">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4AF9479-A5B1-D8E8-6E74-F7195EA341D9}"/>
              </a:ext>
            </a:extLst>
          </p:cNvPr>
          <p:cNvSpPr/>
          <p:nvPr/>
        </p:nvSpPr>
        <p:spPr>
          <a:xfrm rot="18910798">
            <a:off x="4567059" y="4129150"/>
            <a:ext cx="952759" cy="863279"/>
          </a:xfrm>
          <a:prstGeom prst="ellipse">
            <a:avLst/>
          </a:prstGeom>
          <a:noFill/>
          <a:ln w="38100">
            <a:solidFill>
              <a:schemeClr val="bg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B274E7-AB02-0F64-1069-F891A71E9422}"/>
              </a:ext>
            </a:extLst>
          </p:cNvPr>
          <p:cNvSpPr/>
          <p:nvPr/>
        </p:nvSpPr>
        <p:spPr>
          <a:xfrm>
            <a:off x="5166625" y="5556697"/>
            <a:ext cx="2359867" cy="863279"/>
          </a:xfrm>
          <a:prstGeom prst="ellipse">
            <a:avLst/>
          </a:prstGeom>
          <a:noFill/>
          <a:ln w="38100">
            <a:solidFill>
              <a:srgbClr val="FFFF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87A0C1B-DB2A-8D14-EE86-0E9D697BC1E5}"/>
              </a:ext>
            </a:extLst>
          </p:cNvPr>
          <p:cNvSpPr/>
          <p:nvPr/>
        </p:nvSpPr>
        <p:spPr>
          <a:xfrm>
            <a:off x="7154832" y="3929228"/>
            <a:ext cx="661843" cy="1054905"/>
          </a:xfrm>
          <a:prstGeom prst="ellipse">
            <a:avLst/>
          </a:prstGeom>
          <a:noFill/>
          <a:ln w="38100">
            <a:solidFill>
              <a:srgbClr val="00B0F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solidFill>
            <a:schemeClr val="bg1">
              <a:lumMod val="8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solidFill>
            <a:schemeClr val="bg1">
              <a:lumMod val="8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cxnSp>
        <p:nvCxnSpPr>
          <p:cNvPr id="20" name="Straight Connector 19">
            <a:extLst>
              <a:ext uri="{FF2B5EF4-FFF2-40B4-BE49-F238E27FC236}">
                <a16:creationId xmlns:a16="http://schemas.microsoft.com/office/drawing/2014/main" id="{A7BED2F8-3516-D641-2F02-D026CFE5DF9F}"/>
              </a:ext>
            </a:extLst>
          </p:cNvPr>
          <p:cNvCxnSpPr/>
          <p:nvPr/>
        </p:nvCxnSpPr>
        <p:spPr>
          <a:xfrm flipV="1">
            <a:off x="9179849" y="623444"/>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6D62FFB-FC43-E7F3-6637-425CABF6936B}"/>
              </a:ext>
            </a:extLst>
          </p:cNvPr>
          <p:cNvSpPr/>
          <p:nvPr/>
        </p:nvSpPr>
        <p:spPr>
          <a:xfrm>
            <a:off x="928914" y="454062"/>
            <a:ext cx="7751299" cy="628782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9BB12D0E-46C6-654E-53A5-66EF920CE552}"/>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312626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15</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“Sidechains”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77638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341C-7349-3AEB-8AB0-598AF9F43647}"/>
              </a:ext>
            </a:extLst>
          </p:cNvPr>
          <p:cNvSpPr>
            <a:spLocks noGrp="1"/>
          </p:cNvSpPr>
          <p:nvPr>
            <p:ph type="title"/>
          </p:nvPr>
        </p:nvSpPr>
        <p:spPr>
          <a:xfrm>
            <a:off x="568314" y="478748"/>
            <a:ext cx="6335825" cy="839943"/>
          </a:xfrm>
          <a:solidFill>
            <a:schemeClr val="bg1">
              <a:lumMod val="95000"/>
            </a:schemeClr>
          </a:solidFill>
          <a:ln>
            <a:solidFill>
              <a:schemeClr val="tx1"/>
            </a:solidFill>
          </a:ln>
        </p:spPr>
        <p:txBody>
          <a:bodyPr>
            <a:noAutofit/>
          </a:bodyPr>
          <a:lstStyle/>
          <a:p>
            <a:r>
              <a:rPr lang="en-US" sz="3600" dirty="0"/>
              <a:t>1.1) The Basic Sidechain Concept</a:t>
            </a:r>
          </a:p>
        </p:txBody>
      </p:sp>
      <p:pic>
        <p:nvPicPr>
          <p:cNvPr id="4" name="Picture 3">
            <a:extLst>
              <a:ext uri="{FF2B5EF4-FFF2-40B4-BE49-F238E27FC236}">
                <a16:creationId xmlns:a16="http://schemas.microsoft.com/office/drawing/2014/main" id="{A965A9BB-9FE5-5897-0FA4-AF3B3E2D1A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487" y="2151211"/>
            <a:ext cx="7270774" cy="3808069"/>
          </a:xfrm>
          <a:prstGeom prst="rect">
            <a:avLst/>
          </a:prstGeom>
          <a:ln>
            <a:solidFill>
              <a:schemeClr val="tx1"/>
            </a:solidFill>
          </a:ln>
        </p:spPr>
      </p:pic>
      <p:pic>
        <p:nvPicPr>
          <p:cNvPr id="5" name="Picture 4">
            <a:extLst>
              <a:ext uri="{FF2B5EF4-FFF2-40B4-BE49-F238E27FC236}">
                <a16:creationId xmlns:a16="http://schemas.microsoft.com/office/drawing/2014/main" id="{E0152911-E613-6C72-4A2D-15BA5DA512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6330" y="826180"/>
            <a:ext cx="3454539" cy="5539175"/>
          </a:xfrm>
          <a:prstGeom prst="rect">
            <a:avLst/>
          </a:prstGeom>
        </p:spPr>
      </p:pic>
      <p:sp>
        <p:nvSpPr>
          <p:cNvPr id="3" name="Title 1">
            <a:extLst>
              <a:ext uri="{FF2B5EF4-FFF2-40B4-BE49-F238E27FC236}">
                <a16:creationId xmlns:a16="http://schemas.microsoft.com/office/drawing/2014/main" id="{2E942922-7744-35B6-E215-E4743BFA9F26}"/>
              </a:ext>
            </a:extLst>
          </p:cNvPr>
          <p:cNvSpPr txBox="1">
            <a:spLocks/>
          </p:cNvSpPr>
          <p:nvPr/>
        </p:nvSpPr>
        <p:spPr>
          <a:xfrm>
            <a:off x="4424782" y="3595767"/>
            <a:ext cx="944801" cy="276837"/>
          </a:xfrm>
          <a:prstGeom prst="rect">
            <a:avLst/>
          </a:prstGeom>
          <a:solidFill>
            <a:schemeClr val="bg1">
              <a:lumMod val="95000"/>
            </a:schemeClr>
          </a:solidFill>
          <a:ln>
            <a:solidFill>
              <a:schemeClr val="tx1"/>
            </a:solidFill>
          </a:ln>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No Bip300</a:t>
            </a:r>
          </a:p>
        </p:txBody>
      </p:sp>
      <p:sp>
        <p:nvSpPr>
          <p:cNvPr id="6" name="Title 1">
            <a:extLst>
              <a:ext uri="{FF2B5EF4-FFF2-40B4-BE49-F238E27FC236}">
                <a16:creationId xmlns:a16="http://schemas.microsoft.com/office/drawing/2014/main" id="{B0C6E350-1E27-1AF6-B6F2-994C7CCB224D}"/>
              </a:ext>
            </a:extLst>
          </p:cNvPr>
          <p:cNvSpPr txBox="1">
            <a:spLocks/>
          </p:cNvSpPr>
          <p:nvPr/>
        </p:nvSpPr>
        <p:spPr>
          <a:xfrm>
            <a:off x="4812074" y="5535022"/>
            <a:ext cx="944801" cy="276837"/>
          </a:xfrm>
          <a:prstGeom prst="rect">
            <a:avLst/>
          </a:prstGeom>
          <a:solidFill>
            <a:schemeClr val="bg1">
              <a:lumMod val="95000"/>
            </a:schemeClr>
          </a:solidFill>
          <a:ln>
            <a:solidFill>
              <a:schemeClr val="tx1"/>
            </a:solidFill>
          </a:ln>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Yes Bip300</a:t>
            </a:r>
          </a:p>
        </p:txBody>
      </p:sp>
      <p:sp>
        <p:nvSpPr>
          <p:cNvPr id="7" name="Footer Placeholder 3">
            <a:extLst>
              <a:ext uri="{FF2B5EF4-FFF2-40B4-BE49-F238E27FC236}">
                <a16:creationId xmlns:a16="http://schemas.microsoft.com/office/drawing/2014/main" id="{F40A4733-BD73-363C-994C-E356FA23D248}"/>
              </a:ext>
            </a:extLst>
          </p:cNvPr>
          <p:cNvSpPr>
            <a:spLocks noGrp="1"/>
          </p:cNvSpPr>
          <p:nvPr>
            <p:ph type="ftr" sz="quarter" idx="11"/>
          </p:nvPr>
        </p:nvSpPr>
        <p:spPr>
          <a:xfrm>
            <a:off x="536028" y="6356350"/>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Tree>
    <p:extLst>
      <p:ext uri="{BB962C8B-B14F-4D97-AF65-F5344CB8AC3E}">
        <p14:creationId xmlns:p14="http://schemas.microsoft.com/office/powerpoint/2010/main" val="277616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1548-AD13-FF74-8AA9-0A0B1F5DDE13}"/>
              </a:ext>
            </a:extLst>
          </p:cNvPr>
          <p:cNvSpPr>
            <a:spLocks noGrp="1"/>
          </p:cNvSpPr>
          <p:nvPr>
            <p:ph type="title"/>
          </p:nvPr>
        </p:nvSpPr>
        <p:spPr>
          <a:xfrm>
            <a:off x="408052" y="110456"/>
            <a:ext cx="3191492" cy="1119412"/>
          </a:xfrm>
          <a:solidFill>
            <a:schemeClr val="bg1">
              <a:lumMod val="95000"/>
            </a:schemeClr>
          </a:solidFill>
          <a:ln>
            <a:solidFill>
              <a:schemeClr val="tx1"/>
            </a:solidFill>
          </a:ln>
        </p:spPr>
        <p:txBody>
          <a:bodyPr>
            <a:normAutofit fontScale="90000"/>
          </a:bodyPr>
          <a:lstStyle/>
          <a:p>
            <a:pPr algn="ctr"/>
            <a:r>
              <a:rPr lang="en-US" dirty="0"/>
              <a:t>Expert Validation</a:t>
            </a:r>
          </a:p>
        </p:txBody>
      </p:sp>
      <p:pic>
        <p:nvPicPr>
          <p:cNvPr id="7" name="Picture 6">
            <a:extLst>
              <a:ext uri="{FF2B5EF4-FFF2-40B4-BE49-F238E27FC236}">
                <a16:creationId xmlns:a16="http://schemas.microsoft.com/office/drawing/2014/main" id="{3B86EFA3-13B9-9418-99B1-4C0F31910227}"/>
              </a:ext>
            </a:extLst>
          </p:cNvPr>
          <p:cNvPicPr>
            <a:picLocks noChangeAspect="1"/>
          </p:cNvPicPr>
          <p:nvPr/>
        </p:nvPicPr>
        <p:blipFill rotWithShape="1">
          <a:blip r:embed="rId2"/>
          <a:srcRect r="15122"/>
          <a:stretch/>
        </p:blipFill>
        <p:spPr>
          <a:xfrm>
            <a:off x="190863" y="1863487"/>
            <a:ext cx="5542411" cy="4884057"/>
          </a:xfrm>
          <a:prstGeom prst="rect">
            <a:avLst/>
          </a:prstGeom>
        </p:spPr>
      </p:pic>
      <p:pic>
        <p:nvPicPr>
          <p:cNvPr id="5" name="Picture 4">
            <a:extLst>
              <a:ext uri="{FF2B5EF4-FFF2-40B4-BE49-F238E27FC236}">
                <a16:creationId xmlns:a16="http://schemas.microsoft.com/office/drawing/2014/main" id="{90883908-E3A2-3DE2-7449-945F9C80512C}"/>
              </a:ext>
            </a:extLst>
          </p:cNvPr>
          <p:cNvPicPr>
            <a:picLocks noChangeAspect="1"/>
          </p:cNvPicPr>
          <p:nvPr/>
        </p:nvPicPr>
        <p:blipFill>
          <a:blip r:embed="rId3"/>
          <a:stretch>
            <a:fillRect/>
          </a:stretch>
        </p:blipFill>
        <p:spPr>
          <a:xfrm>
            <a:off x="5063266" y="110456"/>
            <a:ext cx="6190669" cy="2804432"/>
          </a:xfrm>
          <a:prstGeom prst="rect">
            <a:avLst/>
          </a:prstGeom>
          <a:ln>
            <a:solidFill>
              <a:schemeClr val="bg1">
                <a:lumMod val="95000"/>
              </a:schemeClr>
            </a:solidFill>
          </a:ln>
        </p:spPr>
      </p:pic>
      <p:pic>
        <p:nvPicPr>
          <p:cNvPr id="9" name="Picture 8">
            <a:extLst>
              <a:ext uri="{FF2B5EF4-FFF2-40B4-BE49-F238E27FC236}">
                <a16:creationId xmlns:a16="http://schemas.microsoft.com/office/drawing/2014/main" id="{755F5FA4-FB6D-3F87-6AFB-2FFFEB7BDA79}"/>
              </a:ext>
            </a:extLst>
          </p:cNvPr>
          <p:cNvPicPr>
            <a:picLocks noChangeAspect="1"/>
          </p:cNvPicPr>
          <p:nvPr/>
        </p:nvPicPr>
        <p:blipFill>
          <a:blip r:embed="rId4"/>
          <a:stretch>
            <a:fillRect/>
          </a:stretch>
        </p:blipFill>
        <p:spPr>
          <a:xfrm>
            <a:off x="5896913" y="2846389"/>
            <a:ext cx="6104224" cy="3968069"/>
          </a:xfrm>
          <a:prstGeom prst="rect">
            <a:avLst/>
          </a:prstGeom>
          <a:ln>
            <a:solidFill>
              <a:schemeClr val="bg1">
                <a:lumMod val="95000"/>
              </a:schemeClr>
            </a:solidFill>
          </a:ln>
        </p:spPr>
      </p:pic>
      <p:sp>
        <p:nvSpPr>
          <p:cNvPr id="14" name="Title 1">
            <a:extLst>
              <a:ext uri="{FF2B5EF4-FFF2-40B4-BE49-F238E27FC236}">
                <a16:creationId xmlns:a16="http://schemas.microsoft.com/office/drawing/2014/main" id="{F55F531D-8FBD-A269-E23F-F0BACB07A55E}"/>
              </a:ext>
            </a:extLst>
          </p:cNvPr>
          <p:cNvSpPr txBox="1">
            <a:spLocks/>
          </p:cNvSpPr>
          <p:nvPr/>
        </p:nvSpPr>
        <p:spPr>
          <a:xfrm>
            <a:off x="1158441" y="1209548"/>
            <a:ext cx="3607254" cy="530326"/>
          </a:xfrm>
          <a:prstGeom prst="rect">
            <a:avLst/>
          </a:prstGeom>
          <a:solidFill>
            <a:schemeClr val="bg1">
              <a:lumMod val="95000"/>
            </a:schemeClr>
          </a:solidFill>
          <a:ln>
            <a:solidFill>
              <a:schemeClr val="tx1"/>
            </a:solidFill>
          </a:ln>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see </a:t>
            </a:r>
            <a:r>
              <a:rPr lang="en-US" u="sng" dirty="0"/>
              <a:t>LayerTwoLabs.com/friends </a:t>
            </a:r>
            <a:r>
              <a:rPr lang="en-US" dirty="0"/>
              <a:t>for links, context, &amp; </a:t>
            </a:r>
            <a:r>
              <a:rPr lang="en-US" i="1" u="sng" dirty="0"/>
              <a:t>43 more</a:t>
            </a:r>
          </a:p>
        </p:txBody>
      </p:sp>
    </p:spTree>
    <p:extLst>
      <p:ext uri="{BB962C8B-B14F-4D97-AF65-F5344CB8AC3E}">
        <p14:creationId xmlns:p14="http://schemas.microsoft.com/office/powerpoint/2010/main" val="26967791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889F-83D4-121C-1226-35D04915DCBC}"/>
              </a:ext>
            </a:extLst>
          </p:cNvPr>
          <p:cNvSpPr>
            <a:spLocks noGrp="1"/>
          </p:cNvSpPr>
          <p:nvPr>
            <p:ph type="title"/>
          </p:nvPr>
        </p:nvSpPr>
        <p:spPr>
          <a:xfrm>
            <a:off x="3613791" y="55718"/>
            <a:ext cx="4390571" cy="1022124"/>
          </a:xfrm>
          <a:solidFill>
            <a:schemeClr val="bg1">
              <a:lumMod val="95000"/>
            </a:schemeClr>
          </a:solidFill>
          <a:ln>
            <a:solidFill>
              <a:schemeClr val="tx1"/>
            </a:solidFill>
          </a:ln>
        </p:spPr>
        <p:txBody>
          <a:bodyPr>
            <a:normAutofit/>
          </a:bodyPr>
          <a:lstStyle/>
          <a:p>
            <a:r>
              <a:rPr lang="en-US" sz="4800" dirty="0"/>
              <a:t>Try Our Software</a:t>
            </a:r>
          </a:p>
        </p:txBody>
      </p:sp>
      <p:sp>
        <p:nvSpPr>
          <p:cNvPr id="3" name="Text Placeholder 2">
            <a:extLst>
              <a:ext uri="{FF2B5EF4-FFF2-40B4-BE49-F238E27FC236}">
                <a16:creationId xmlns:a16="http://schemas.microsoft.com/office/drawing/2014/main" id="{B8BFC478-FFA3-5FD2-D0E3-8FE9BD561A4C}"/>
              </a:ext>
            </a:extLst>
          </p:cNvPr>
          <p:cNvSpPr>
            <a:spLocks noGrp="1"/>
          </p:cNvSpPr>
          <p:nvPr>
            <p:ph type="body" idx="1"/>
          </p:nvPr>
        </p:nvSpPr>
        <p:spPr/>
        <p:txBody>
          <a:bodyPr/>
          <a:lstStyle/>
          <a:p>
            <a:endParaRPr lang="en-US"/>
          </a:p>
        </p:txBody>
      </p:sp>
      <p:sp>
        <p:nvSpPr>
          <p:cNvPr id="4" name="Title 1">
            <a:extLst>
              <a:ext uri="{FF2B5EF4-FFF2-40B4-BE49-F238E27FC236}">
                <a16:creationId xmlns:a16="http://schemas.microsoft.com/office/drawing/2014/main" id="{66A0471A-DC62-E019-2B57-423E96D4EDB3}"/>
              </a:ext>
            </a:extLst>
          </p:cNvPr>
          <p:cNvSpPr txBox="1">
            <a:spLocks/>
          </p:cNvSpPr>
          <p:nvPr/>
        </p:nvSpPr>
        <p:spPr>
          <a:xfrm>
            <a:off x="2610757" y="1118932"/>
            <a:ext cx="6970486" cy="403225"/>
          </a:xfrm>
          <a:prstGeom prst="rect">
            <a:avLst/>
          </a:prstGeom>
          <a:solidFill>
            <a:schemeClr val="bg1">
              <a:lumMod val="9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Visit </a:t>
            </a:r>
            <a:r>
              <a:rPr lang="en-US" b="1" i="1" u="sng" dirty="0"/>
              <a:t>releases.drivechain.info</a:t>
            </a:r>
            <a:r>
              <a:rPr lang="en-US" dirty="0"/>
              <a:t> -- it’s always improving!</a:t>
            </a:r>
            <a:endParaRPr lang="en-US" b="1" i="1" u="sng" dirty="0"/>
          </a:p>
        </p:txBody>
      </p:sp>
      <p:pic>
        <p:nvPicPr>
          <p:cNvPr id="6" name="Picture 5">
            <a:extLst>
              <a:ext uri="{FF2B5EF4-FFF2-40B4-BE49-F238E27FC236}">
                <a16:creationId xmlns:a16="http://schemas.microsoft.com/office/drawing/2014/main" id="{8463E37E-2331-9A6C-6AB0-2B51C19F3CB3}"/>
              </a:ext>
            </a:extLst>
          </p:cNvPr>
          <p:cNvPicPr>
            <a:picLocks noChangeAspect="1"/>
          </p:cNvPicPr>
          <p:nvPr/>
        </p:nvPicPr>
        <p:blipFill>
          <a:blip r:embed="rId2"/>
          <a:stretch>
            <a:fillRect/>
          </a:stretch>
        </p:blipFill>
        <p:spPr>
          <a:xfrm>
            <a:off x="5809077" y="2004304"/>
            <a:ext cx="6206720" cy="4081064"/>
          </a:xfrm>
          <a:prstGeom prst="rect">
            <a:avLst/>
          </a:prstGeom>
        </p:spPr>
      </p:pic>
      <p:pic>
        <p:nvPicPr>
          <p:cNvPr id="10" name="Picture 9">
            <a:extLst>
              <a:ext uri="{FF2B5EF4-FFF2-40B4-BE49-F238E27FC236}">
                <a16:creationId xmlns:a16="http://schemas.microsoft.com/office/drawing/2014/main" id="{1B6CEE78-2A37-B000-492A-8680612221F1}"/>
              </a:ext>
            </a:extLst>
          </p:cNvPr>
          <p:cNvPicPr>
            <a:picLocks noChangeAspect="1"/>
          </p:cNvPicPr>
          <p:nvPr/>
        </p:nvPicPr>
        <p:blipFill>
          <a:blip r:embed="rId3"/>
          <a:stretch>
            <a:fillRect/>
          </a:stretch>
        </p:blipFill>
        <p:spPr>
          <a:xfrm>
            <a:off x="251872" y="1604338"/>
            <a:ext cx="5488335" cy="4880996"/>
          </a:xfrm>
          <a:prstGeom prst="rect">
            <a:avLst/>
          </a:prstGeom>
        </p:spPr>
      </p:pic>
      <p:sp>
        <p:nvSpPr>
          <p:cNvPr id="5" name="Footer Placeholder 3">
            <a:extLst>
              <a:ext uri="{FF2B5EF4-FFF2-40B4-BE49-F238E27FC236}">
                <a16:creationId xmlns:a16="http://schemas.microsoft.com/office/drawing/2014/main" id="{ADDDBF7D-FDB4-F59B-38E4-0902116C3D90}"/>
              </a:ext>
            </a:extLst>
          </p:cNvPr>
          <p:cNvSpPr txBox="1">
            <a:spLocks/>
          </p:cNvSpPr>
          <p:nvPr/>
        </p:nvSpPr>
        <p:spPr>
          <a:xfrm>
            <a:off x="251872" y="6394751"/>
            <a:ext cx="11835950" cy="4352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u="sng" dirty="0">
                <a:solidFill>
                  <a:schemeClr val="bg1">
                    <a:lumMod val="85000"/>
                  </a:schemeClr>
                </a:solidFill>
              </a:rPr>
              <a:t>Site:</a:t>
            </a:r>
            <a:r>
              <a:rPr lang="en-US" sz="2400" dirty="0">
                <a:solidFill>
                  <a:schemeClr val="bg1">
                    <a:lumMod val="85000"/>
                  </a:schemeClr>
                </a:solidFill>
              </a:rPr>
              <a:t> </a:t>
            </a:r>
            <a:r>
              <a:rPr lang="en-US" sz="2400" dirty="0">
                <a:hlinkClick r:id="rId4">
                  <a:extLst>
                    <a:ext uri="{A12FA001-AC4F-418D-AE19-62706E023703}">
                      <ahyp:hlinkClr xmlns:ahyp="http://schemas.microsoft.com/office/drawing/2018/hyperlinkcolor" val="tx"/>
                    </a:ext>
                  </a:extLst>
                </a:hlinkClick>
              </a:rPr>
              <a:t>www.LayerTwoLabs.com</a:t>
            </a:r>
            <a:r>
              <a:rPr lang="en-US" sz="2400" dirty="0"/>
              <a:t>  </a:t>
            </a:r>
            <a:r>
              <a:rPr lang="en-US" sz="2400" u="sng" dirty="0"/>
              <a:t>www.drivechain.info</a:t>
            </a:r>
            <a:r>
              <a:rPr lang="en-US" sz="2400" dirty="0"/>
              <a:t>  </a:t>
            </a:r>
            <a:r>
              <a:rPr lang="en-US" sz="2400" u="sng" dirty="0">
                <a:solidFill>
                  <a:schemeClr val="bg1">
                    <a:lumMod val="75000"/>
                  </a:schemeClr>
                </a:solidFill>
              </a:rPr>
              <a:t>Paul’s Twitter:</a:t>
            </a:r>
            <a:r>
              <a:rPr lang="en-US" sz="2400" dirty="0">
                <a:solidFill>
                  <a:schemeClr val="bg1">
                    <a:lumMod val="75000"/>
                  </a:schemeClr>
                </a:solidFill>
              </a:rPr>
              <a:t> </a:t>
            </a:r>
            <a:r>
              <a:rPr lang="en-US" sz="2400" dirty="0"/>
              <a:t>@truthcoin</a:t>
            </a:r>
          </a:p>
        </p:txBody>
      </p:sp>
    </p:spTree>
    <p:extLst>
      <p:ext uri="{BB962C8B-B14F-4D97-AF65-F5344CB8AC3E}">
        <p14:creationId xmlns:p14="http://schemas.microsoft.com/office/powerpoint/2010/main" val="59428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97D03-B2F8-CFEB-5DCE-65FEC86A1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777D71-700C-C417-CBE6-4A226F4507AD}"/>
              </a:ext>
            </a:extLst>
          </p:cNvPr>
          <p:cNvSpPr>
            <a:spLocks noGrp="1"/>
          </p:cNvSpPr>
          <p:nvPr>
            <p:ph type="title"/>
          </p:nvPr>
        </p:nvSpPr>
        <p:spPr>
          <a:xfrm>
            <a:off x="3613791" y="55718"/>
            <a:ext cx="4390571" cy="1022124"/>
          </a:xfrm>
          <a:solidFill>
            <a:schemeClr val="bg1">
              <a:lumMod val="95000"/>
            </a:schemeClr>
          </a:solidFill>
          <a:ln>
            <a:solidFill>
              <a:schemeClr val="tx1"/>
            </a:solidFill>
          </a:ln>
        </p:spPr>
        <p:txBody>
          <a:bodyPr>
            <a:normAutofit/>
          </a:bodyPr>
          <a:lstStyle/>
          <a:p>
            <a:r>
              <a:rPr lang="en-US" sz="4800" dirty="0"/>
              <a:t>Try Our Software</a:t>
            </a:r>
          </a:p>
        </p:txBody>
      </p:sp>
      <p:sp>
        <p:nvSpPr>
          <p:cNvPr id="3" name="Text Placeholder 2">
            <a:extLst>
              <a:ext uri="{FF2B5EF4-FFF2-40B4-BE49-F238E27FC236}">
                <a16:creationId xmlns:a16="http://schemas.microsoft.com/office/drawing/2014/main" id="{5A80D561-BA38-D0E3-3594-08948586A00A}"/>
              </a:ext>
            </a:extLst>
          </p:cNvPr>
          <p:cNvSpPr>
            <a:spLocks noGrp="1"/>
          </p:cNvSpPr>
          <p:nvPr>
            <p:ph type="body" idx="1"/>
          </p:nvPr>
        </p:nvSpPr>
        <p:spPr/>
        <p:txBody>
          <a:bodyPr/>
          <a:lstStyle/>
          <a:p>
            <a:endParaRPr lang="en-US"/>
          </a:p>
        </p:txBody>
      </p:sp>
      <p:sp>
        <p:nvSpPr>
          <p:cNvPr id="4" name="Title 1">
            <a:extLst>
              <a:ext uri="{FF2B5EF4-FFF2-40B4-BE49-F238E27FC236}">
                <a16:creationId xmlns:a16="http://schemas.microsoft.com/office/drawing/2014/main" id="{072B9777-9981-2736-E04D-9919C6132346}"/>
              </a:ext>
            </a:extLst>
          </p:cNvPr>
          <p:cNvSpPr txBox="1">
            <a:spLocks/>
          </p:cNvSpPr>
          <p:nvPr/>
        </p:nvSpPr>
        <p:spPr>
          <a:xfrm>
            <a:off x="2610757" y="1118932"/>
            <a:ext cx="6970486" cy="403225"/>
          </a:xfrm>
          <a:prstGeom prst="rect">
            <a:avLst/>
          </a:prstGeom>
          <a:solidFill>
            <a:schemeClr val="bg1">
              <a:lumMod val="9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Visit </a:t>
            </a:r>
            <a:r>
              <a:rPr lang="en-US" b="1" i="1" u="sng" dirty="0"/>
              <a:t>releases.drivechain.info</a:t>
            </a:r>
            <a:r>
              <a:rPr lang="en-US" dirty="0"/>
              <a:t> -- it’s always improving!</a:t>
            </a:r>
            <a:endParaRPr lang="en-US" b="1" i="1" u="sng" dirty="0"/>
          </a:p>
        </p:txBody>
      </p:sp>
      <p:pic>
        <p:nvPicPr>
          <p:cNvPr id="6" name="Picture 5">
            <a:extLst>
              <a:ext uri="{FF2B5EF4-FFF2-40B4-BE49-F238E27FC236}">
                <a16:creationId xmlns:a16="http://schemas.microsoft.com/office/drawing/2014/main" id="{9B452FDA-6F3A-732E-D9F7-9E668C617B9E}"/>
              </a:ext>
            </a:extLst>
          </p:cNvPr>
          <p:cNvPicPr>
            <a:picLocks noChangeAspect="1"/>
          </p:cNvPicPr>
          <p:nvPr/>
        </p:nvPicPr>
        <p:blipFill>
          <a:blip r:embed="rId2"/>
          <a:stretch>
            <a:fillRect/>
          </a:stretch>
        </p:blipFill>
        <p:spPr>
          <a:xfrm>
            <a:off x="5809077" y="2004304"/>
            <a:ext cx="6206720" cy="4081064"/>
          </a:xfrm>
          <a:prstGeom prst="rect">
            <a:avLst/>
          </a:prstGeom>
        </p:spPr>
      </p:pic>
      <p:pic>
        <p:nvPicPr>
          <p:cNvPr id="10" name="Picture 9">
            <a:extLst>
              <a:ext uri="{FF2B5EF4-FFF2-40B4-BE49-F238E27FC236}">
                <a16:creationId xmlns:a16="http://schemas.microsoft.com/office/drawing/2014/main" id="{C988D0E3-CA6C-C12C-2837-D694C85243DF}"/>
              </a:ext>
            </a:extLst>
          </p:cNvPr>
          <p:cNvPicPr>
            <a:picLocks noChangeAspect="1"/>
          </p:cNvPicPr>
          <p:nvPr/>
        </p:nvPicPr>
        <p:blipFill>
          <a:blip r:embed="rId3"/>
          <a:stretch>
            <a:fillRect/>
          </a:stretch>
        </p:blipFill>
        <p:spPr>
          <a:xfrm>
            <a:off x="251872" y="1604338"/>
            <a:ext cx="5488335" cy="4880996"/>
          </a:xfrm>
          <a:prstGeom prst="rect">
            <a:avLst/>
          </a:prstGeom>
        </p:spPr>
      </p:pic>
      <p:sp>
        <p:nvSpPr>
          <p:cNvPr id="5" name="Footer Placeholder 3">
            <a:extLst>
              <a:ext uri="{FF2B5EF4-FFF2-40B4-BE49-F238E27FC236}">
                <a16:creationId xmlns:a16="http://schemas.microsoft.com/office/drawing/2014/main" id="{A08BE2A6-A914-817D-9AFB-AFFBE9D8C270}"/>
              </a:ext>
            </a:extLst>
          </p:cNvPr>
          <p:cNvSpPr txBox="1">
            <a:spLocks/>
          </p:cNvSpPr>
          <p:nvPr/>
        </p:nvSpPr>
        <p:spPr>
          <a:xfrm>
            <a:off x="251872" y="6394751"/>
            <a:ext cx="11835950" cy="4352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u="sng" dirty="0">
                <a:solidFill>
                  <a:schemeClr val="bg1">
                    <a:lumMod val="85000"/>
                  </a:schemeClr>
                </a:solidFill>
              </a:rPr>
              <a:t>Site:</a:t>
            </a:r>
            <a:r>
              <a:rPr lang="en-US" sz="2400" dirty="0">
                <a:solidFill>
                  <a:schemeClr val="bg1">
                    <a:lumMod val="85000"/>
                  </a:schemeClr>
                </a:solidFill>
              </a:rPr>
              <a:t> </a:t>
            </a:r>
            <a:r>
              <a:rPr lang="en-US" sz="2400" dirty="0">
                <a:hlinkClick r:id="rId4">
                  <a:extLst>
                    <a:ext uri="{A12FA001-AC4F-418D-AE19-62706E023703}">
                      <ahyp:hlinkClr xmlns:ahyp="http://schemas.microsoft.com/office/drawing/2018/hyperlinkcolor" val="tx"/>
                    </a:ext>
                  </a:extLst>
                </a:hlinkClick>
              </a:rPr>
              <a:t>www.LayerTwoLabs.com</a:t>
            </a:r>
            <a:r>
              <a:rPr lang="en-US" sz="2400" dirty="0"/>
              <a:t>  </a:t>
            </a:r>
            <a:r>
              <a:rPr lang="en-US" sz="2400" u="sng" dirty="0"/>
              <a:t>www.drivechain.info</a:t>
            </a:r>
            <a:r>
              <a:rPr lang="en-US" sz="2400" dirty="0"/>
              <a:t>  </a:t>
            </a:r>
            <a:r>
              <a:rPr lang="en-US" sz="2400" u="sng" dirty="0">
                <a:solidFill>
                  <a:schemeClr val="bg1">
                    <a:lumMod val="75000"/>
                  </a:schemeClr>
                </a:solidFill>
              </a:rPr>
              <a:t>Paul’s Twitter:</a:t>
            </a:r>
            <a:r>
              <a:rPr lang="en-US" sz="2400" dirty="0">
                <a:solidFill>
                  <a:schemeClr val="bg1">
                    <a:lumMod val="75000"/>
                  </a:schemeClr>
                </a:solidFill>
              </a:rPr>
              <a:t> </a:t>
            </a:r>
            <a:r>
              <a:rPr lang="en-US" sz="2400" dirty="0"/>
              <a:t>@truthcoin</a:t>
            </a:r>
          </a:p>
        </p:txBody>
      </p:sp>
      <p:sp>
        <p:nvSpPr>
          <p:cNvPr id="7" name="Rectangle 6">
            <a:extLst>
              <a:ext uri="{FF2B5EF4-FFF2-40B4-BE49-F238E27FC236}">
                <a16:creationId xmlns:a16="http://schemas.microsoft.com/office/drawing/2014/main" id="{CEF1D8D3-B568-B638-04A4-C9A103041A8D}"/>
              </a:ext>
            </a:extLst>
          </p:cNvPr>
          <p:cNvSpPr/>
          <p:nvPr/>
        </p:nvSpPr>
        <p:spPr>
          <a:xfrm>
            <a:off x="345797" y="1220636"/>
            <a:ext cx="5824050" cy="5264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t>Bit-zCash</a:t>
            </a:r>
          </a:p>
          <a:p>
            <a:pPr marL="285750" indent="-285750">
              <a:buFont typeface="Arial" panose="020B0604020202020204" pitchFamily="34" charset="0"/>
              <a:buChar char="•"/>
            </a:pPr>
            <a:r>
              <a:rPr lang="en-US" sz="2400" dirty="0"/>
              <a:t>Bit-Ethereum</a:t>
            </a:r>
          </a:p>
          <a:p>
            <a:pPr marL="285750" indent="-285750">
              <a:buFont typeface="Arial" panose="020B0604020202020204" pitchFamily="34" charset="0"/>
              <a:buChar char="•"/>
            </a:pPr>
            <a:r>
              <a:rPr lang="en-US" sz="2400" dirty="0" err="1"/>
              <a:t>Largeblock</a:t>
            </a:r>
            <a:r>
              <a:rPr lang="en-US" sz="2400" dirty="0"/>
              <a:t> payments sidechain</a:t>
            </a:r>
          </a:p>
          <a:p>
            <a:pPr marL="285750" indent="-285750">
              <a:buFont typeface="Arial" panose="020B0604020202020204" pitchFamily="34" charset="0"/>
              <a:buChar char="•"/>
            </a:pPr>
            <a:r>
              <a:rPr lang="en-US" sz="2400" dirty="0" err="1"/>
              <a:t>BitNames</a:t>
            </a:r>
            <a:r>
              <a:rPr lang="en-US" sz="2400" dirty="0"/>
              <a:t> (version of </a:t>
            </a:r>
            <a:r>
              <a:rPr lang="en-US" sz="2400" dirty="0" err="1"/>
              <a:t>Namecoin</a:t>
            </a:r>
            <a:r>
              <a:rPr lang="en-US" sz="2400" dirty="0"/>
              <a:t>)</a:t>
            </a:r>
          </a:p>
          <a:p>
            <a:pPr marL="285750" indent="-285750">
              <a:buFont typeface="Arial" panose="020B0604020202020204" pitchFamily="34" charset="0"/>
              <a:buChar char="•"/>
            </a:pPr>
            <a:r>
              <a:rPr lang="en-US" sz="2400" dirty="0" err="1"/>
              <a:t>BitAssets</a:t>
            </a:r>
            <a:r>
              <a:rPr lang="en-US" sz="2400" dirty="0"/>
              <a:t> (version of ordinals/NFTs/XCP)</a:t>
            </a:r>
          </a:p>
          <a:p>
            <a:pPr marL="285750" indent="-285750">
              <a:buFont typeface="Arial" panose="020B0604020202020204" pitchFamily="34" charset="0"/>
              <a:buChar char="•"/>
            </a:pPr>
            <a:r>
              <a:rPr lang="en-US" sz="2400" dirty="0"/>
              <a:t>Blank sidechain for testing</a:t>
            </a:r>
          </a:p>
          <a:p>
            <a:pPr marL="285750" indent="-285750">
              <a:buFont typeface="Arial" panose="020B0604020202020204" pitchFamily="34" charset="0"/>
              <a:buChar char="•"/>
            </a:pPr>
            <a:r>
              <a:rPr lang="en-US" sz="2400" dirty="0"/>
              <a:t>Bit-Core + CTV / APP / OP Vault activated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Bit-Solana (work in progress)</a:t>
            </a:r>
          </a:p>
          <a:p>
            <a:pPr marL="285750" indent="-285750">
              <a:buFont typeface="Arial" panose="020B0604020202020204" pitchFamily="34" charset="0"/>
              <a:buChar char="•"/>
            </a:pPr>
            <a:r>
              <a:rPr lang="en-US" sz="2400" dirty="0"/>
              <a:t>Bit-FileCoin (work in progress)</a:t>
            </a:r>
          </a:p>
          <a:p>
            <a:pPr marL="285750" indent="-285750">
              <a:buFont typeface="Arial" panose="020B0604020202020204" pitchFamily="34" charset="0"/>
              <a:buChar char="•"/>
            </a:pPr>
            <a:r>
              <a:rPr lang="en-US" sz="2400" dirty="0"/>
              <a:t>Bit-</a:t>
            </a:r>
            <a:r>
              <a:rPr lang="en-US" sz="2400" dirty="0" err="1"/>
              <a:t>Truthcoin</a:t>
            </a:r>
            <a:r>
              <a:rPr lang="en-US" sz="2400" dirty="0"/>
              <a:t> (aka Bitcoin Hivemind, WIP)</a:t>
            </a:r>
          </a:p>
        </p:txBody>
      </p:sp>
    </p:spTree>
    <p:extLst>
      <p:ext uri="{BB962C8B-B14F-4D97-AF65-F5344CB8AC3E}">
        <p14:creationId xmlns:p14="http://schemas.microsoft.com/office/powerpoint/2010/main" val="36422041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F590-76B0-D2D6-9DE0-B960D21A1B96}"/>
              </a:ext>
            </a:extLst>
          </p:cNvPr>
          <p:cNvSpPr>
            <a:spLocks noGrp="1"/>
          </p:cNvSpPr>
          <p:nvPr>
            <p:ph type="title"/>
          </p:nvPr>
        </p:nvSpPr>
        <p:spPr>
          <a:xfrm>
            <a:off x="414545" y="209452"/>
            <a:ext cx="4307234" cy="858279"/>
          </a:xfrm>
        </p:spPr>
        <p:txBody>
          <a:bodyPr/>
          <a:lstStyle/>
          <a:p>
            <a:r>
              <a:rPr lang="en-US" dirty="0"/>
              <a:t>Agenda</a:t>
            </a:r>
          </a:p>
        </p:txBody>
      </p:sp>
      <p:sp>
        <p:nvSpPr>
          <p:cNvPr id="3" name="Content Placeholder 2">
            <a:extLst>
              <a:ext uri="{FF2B5EF4-FFF2-40B4-BE49-F238E27FC236}">
                <a16:creationId xmlns:a16="http://schemas.microsoft.com/office/drawing/2014/main" id="{E6333224-BC60-ED52-FD2E-EF9AAD1D3F04}"/>
              </a:ext>
            </a:extLst>
          </p:cNvPr>
          <p:cNvSpPr>
            <a:spLocks noGrp="1"/>
          </p:cNvSpPr>
          <p:nvPr>
            <p:ph idx="1"/>
          </p:nvPr>
        </p:nvSpPr>
        <p:spPr>
          <a:xfrm>
            <a:off x="2708837" y="1067731"/>
            <a:ext cx="9198594" cy="3747030"/>
          </a:xfrm>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The Title (“Victory, Unity, and Freedom – via sidechains”)</a:t>
            </a:r>
          </a:p>
          <a:p>
            <a:pPr marL="514350" indent="-514350">
              <a:buFont typeface="+mj-lt"/>
              <a:buAutoNum type="arabicPeriod"/>
            </a:pPr>
            <a:r>
              <a:rPr lang="en-US" dirty="0"/>
              <a:t>What is the Sidechain,</a:t>
            </a:r>
          </a:p>
          <a:p>
            <a:pPr marL="971550" lvl="1" indent="-514350">
              <a:buFont typeface="+mj-lt"/>
              <a:buAutoNum type="arabicPeriod"/>
            </a:pPr>
            <a:r>
              <a:rPr lang="en-US" dirty="0"/>
              <a:t>Visual Aids</a:t>
            </a:r>
          </a:p>
          <a:p>
            <a:pPr marL="971550" lvl="1" indent="-514350">
              <a:buFont typeface="+mj-lt"/>
              <a:buAutoNum type="arabicPeriod"/>
            </a:pPr>
            <a:r>
              <a:rPr lang="en-US" dirty="0"/>
              <a:t>Try it Today</a:t>
            </a:r>
          </a:p>
          <a:p>
            <a:pPr marL="971550" lvl="1" indent="-514350">
              <a:buFont typeface="+mj-lt"/>
              <a:buAutoNum type="arabicPeriod"/>
            </a:pPr>
            <a:r>
              <a:rPr lang="en-US" dirty="0"/>
              <a:t>Why this will win</a:t>
            </a:r>
          </a:p>
          <a:p>
            <a:pPr marL="971550" lvl="1" indent="-514350">
              <a:buFont typeface="+mj-lt"/>
              <a:buAutoNum type="arabicPeriod"/>
            </a:pPr>
            <a:r>
              <a:rPr lang="en-US" dirty="0"/>
              <a:t>Bip300 for Miners</a:t>
            </a:r>
          </a:p>
          <a:p>
            <a:pPr marL="514350" indent="-514350">
              <a:buFont typeface="+mj-lt"/>
              <a:buAutoNum type="arabicPeriod"/>
            </a:pPr>
            <a:r>
              <a:rPr lang="en-US" dirty="0"/>
              <a:t>How You Can Help</a:t>
            </a:r>
          </a:p>
        </p:txBody>
      </p:sp>
      <p:sp>
        <p:nvSpPr>
          <p:cNvPr id="4" name="Footer Placeholder 3">
            <a:extLst>
              <a:ext uri="{FF2B5EF4-FFF2-40B4-BE49-F238E27FC236}">
                <a16:creationId xmlns:a16="http://schemas.microsoft.com/office/drawing/2014/main" id="{CBB3319B-8D61-274C-94AA-2AE55BE53175}"/>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018DB961-B767-4B13-8315-EBB699B3B93C}"/>
              </a:ext>
            </a:extLst>
          </p:cNvPr>
          <p:cNvSpPr>
            <a:spLocks noGrp="1"/>
          </p:cNvSpPr>
          <p:nvPr>
            <p:ph type="sldNum" sz="quarter" idx="12"/>
          </p:nvPr>
        </p:nvSpPr>
        <p:spPr/>
        <p:txBody>
          <a:bodyPr/>
          <a:lstStyle/>
          <a:p>
            <a:fld id="{B6877F82-84DC-415B-8D0D-0C674AA6E930}" type="slidenum">
              <a:rPr lang="en-US" smtClean="0"/>
              <a:t>2</a:t>
            </a:fld>
            <a:endParaRPr lang="en-US"/>
          </a:p>
        </p:txBody>
      </p:sp>
      <p:sp>
        <p:nvSpPr>
          <p:cNvPr id="6" name="Content Placeholder 2">
            <a:extLst>
              <a:ext uri="{FF2B5EF4-FFF2-40B4-BE49-F238E27FC236}">
                <a16:creationId xmlns:a16="http://schemas.microsoft.com/office/drawing/2014/main" id="{5D08BA69-49B0-ECD5-A747-7738022CCC84}"/>
              </a:ext>
            </a:extLst>
          </p:cNvPr>
          <p:cNvSpPr txBox="1">
            <a:spLocks/>
          </p:cNvSpPr>
          <p:nvPr/>
        </p:nvSpPr>
        <p:spPr>
          <a:xfrm>
            <a:off x="448967" y="2598518"/>
            <a:ext cx="2963035" cy="35935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30 min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10 min</a:t>
            </a:r>
          </a:p>
        </p:txBody>
      </p:sp>
      <p:sp>
        <p:nvSpPr>
          <p:cNvPr id="8" name="Content Placeholder 2">
            <a:extLst>
              <a:ext uri="{FF2B5EF4-FFF2-40B4-BE49-F238E27FC236}">
                <a16:creationId xmlns:a16="http://schemas.microsoft.com/office/drawing/2014/main" id="{3E4DA63D-90A3-9E36-7017-2BE647B07FFD}"/>
              </a:ext>
            </a:extLst>
          </p:cNvPr>
          <p:cNvSpPr txBox="1">
            <a:spLocks/>
          </p:cNvSpPr>
          <p:nvPr/>
        </p:nvSpPr>
        <p:spPr>
          <a:xfrm>
            <a:off x="2664542" y="5185654"/>
            <a:ext cx="4393305" cy="11598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Q&amp;A, or – Appendix Slides</a:t>
            </a:r>
          </a:p>
        </p:txBody>
      </p:sp>
      <p:sp>
        <p:nvSpPr>
          <p:cNvPr id="9" name="Left Brace 8">
            <a:extLst>
              <a:ext uri="{FF2B5EF4-FFF2-40B4-BE49-F238E27FC236}">
                <a16:creationId xmlns:a16="http://schemas.microsoft.com/office/drawing/2014/main" id="{2463F4FB-BC38-ED52-AC32-4AFD41EEF318}"/>
              </a:ext>
            </a:extLst>
          </p:cNvPr>
          <p:cNvSpPr/>
          <p:nvPr/>
        </p:nvSpPr>
        <p:spPr>
          <a:xfrm>
            <a:off x="1709012" y="1296329"/>
            <a:ext cx="833480" cy="2970195"/>
          </a:xfrm>
          <a:prstGeom prst="leftBrace">
            <a:avLst>
              <a:gd name="adj1" fmla="val 25280"/>
              <a:gd name="adj2" fmla="val 524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E3A05AE5-FE9C-72B5-E1CC-98307F355974}"/>
              </a:ext>
            </a:extLst>
          </p:cNvPr>
          <p:cNvSpPr/>
          <p:nvPr/>
        </p:nvSpPr>
        <p:spPr>
          <a:xfrm>
            <a:off x="1887036" y="4974900"/>
            <a:ext cx="598811" cy="833213"/>
          </a:xfrm>
          <a:prstGeom prst="leftBrace">
            <a:avLst>
              <a:gd name="adj1" fmla="val 10177"/>
              <a:gd name="adj2" fmla="val 524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1252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ylinder 34">
            <a:extLst>
              <a:ext uri="{FF2B5EF4-FFF2-40B4-BE49-F238E27FC236}">
                <a16:creationId xmlns:a16="http://schemas.microsoft.com/office/drawing/2014/main" id="{0B713581-B9C4-22DE-6D2B-B6DC1590B409}"/>
              </a:ext>
            </a:extLst>
          </p:cNvPr>
          <p:cNvSpPr/>
          <p:nvPr/>
        </p:nvSpPr>
        <p:spPr>
          <a:xfrm>
            <a:off x="10252824" y="2519114"/>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7F351201-23C0-3179-8C10-25846A4C4D9E}"/>
              </a:ext>
            </a:extLst>
          </p:cNvPr>
          <p:cNvSpPr/>
          <p:nvPr/>
        </p:nvSpPr>
        <p:spPr>
          <a:xfrm>
            <a:off x="10894456" y="3150866"/>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F26E8-0D07-707F-1161-5A94BC3D8786}"/>
              </a:ext>
            </a:extLst>
          </p:cNvPr>
          <p:cNvSpPr>
            <a:spLocks noGrp="1"/>
          </p:cNvSpPr>
          <p:nvPr>
            <p:ph type="title"/>
          </p:nvPr>
        </p:nvSpPr>
        <p:spPr/>
        <p:txBody>
          <a:bodyPr/>
          <a:lstStyle/>
          <a:p>
            <a:r>
              <a:rPr lang="en-US" dirty="0"/>
              <a:t>Sidechains – Miner Perspective</a:t>
            </a:r>
          </a:p>
        </p:txBody>
      </p:sp>
      <p:sp>
        <p:nvSpPr>
          <p:cNvPr id="3" name="Content Placeholder 2">
            <a:extLst>
              <a:ext uri="{FF2B5EF4-FFF2-40B4-BE49-F238E27FC236}">
                <a16:creationId xmlns:a16="http://schemas.microsoft.com/office/drawing/2014/main" id="{020D9D58-A718-DED7-B773-3714FAD14E1A}"/>
              </a:ext>
            </a:extLst>
          </p:cNvPr>
          <p:cNvSpPr>
            <a:spLocks noGrp="1"/>
          </p:cNvSpPr>
          <p:nvPr>
            <p:ph idx="1"/>
          </p:nvPr>
        </p:nvSpPr>
        <p:spPr>
          <a:xfrm>
            <a:off x="297285" y="1518091"/>
            <a:ext cx="7524135" cy="2802193"/>
          </a:xfrm>
        </p:spPr>
        <p:txBody>
          <a:bodyPr/>
          <a:lstStyle/>
          <a:p>
            <a:pPr marL="514350" indent="-514350">
              <a:buAutoNum type="arabicParenR"/>
            </a:pPr>
            <a:r>
              <a:rPr lang="en-US" b="1" u="sng" dirty="0"/>
              <a:t>Every</a:t>
            </a:r>
            <a:r>
              <a:rPr lang="en-US" i="1" dirty="0"/>
              <a:t> </a:t>
            </a:r>
            <a:r>
              <a:rPr lang="en-US" dirty="0"/>
              <a:t>transaction, in the world, is a Bitcoin txn,</a:t>
            </a:r>
            <a:br>
              <a:rPr lang="en-US" dirty="0"/>
            </a:br>
            <a:r>
              <a:rPr lang="en-US" dirty="0"/>
              <a:t>	and </a:t>
            </a:r>
            <a:r>
              <a:rPr lang="en-US" i="1" u="sng" dirty="0"/>
              <a:t>each</a:t>
            </a:r>
            <a:r>
              <a:rPr lang="en-US" dirty="0"/>
              <a:t> contributes to miner-revenues.</a:t>
            </a:r>
          </a:p>
          <a:p>
            <a:pPr marL="514350" indent="-514350">
              <a:buAutoNum type="arabicParenR"/>
            </a:pPr>
            <a:r>
              <a:rPr lang="en-US" dirty="0"/>
              <a:t>There are many different Bitcoin Networks,</a:t>
            </a:r>
            <a:br>
              <a:rPr lang="en-US" dirty="0"/>
            </a:br>
            <a:r>
              <a:rPr lang="en-US" dirty="0"/>
              <a:t>to accommodate different people /</a:t>
            </a:r>
            <a:r>
              <a:rPr lang="en-US" dirty="0" err="1"/>
              <a:t>usecases</a:t>
            </a:r>
            <a:r>
              <a:rPr lang="en-US" dirty="0"/>
              <a:t>.</a:t>
            </a:r>
          </a:p>
          <a:p>
            <a:pPr marL="514350" indent="-514350">
              <a:buAutoNum type="arabicParenR"/>
            </a:pPr>
            <a:r>
              <a:rPr lang="en-US" dirty="0"/>
              <a:t>Competition among networks/</a:t>
            </a:r>
            <a:r>
              <a:rPr lang="en-US" dirty="0" err="1"/>
              <a:t>devs</a:t>
            </a:r>
            <a:r>
              <a:rPr lang="en-US" dirty="0"/>
              <a:t>, </a:t>
            </a:r>
            <a:br>
              <a:rPr lang="en-US" dirty="0"/>
            </a:br>
            <a:r>
              <a:rPr lang="en-US" dirty="0"/>
              <a:t>ie – they all hate each other.</a:t>
            </a:r>
          </a:p>
          <a:p>
            <a:pPr marL="514350" indent="-514350">
              <a:buAutoNum type="arabicParenR"/>
            </a:pPr>
            <a:endParaRPr lang="en-US" dirty="0"/>
          </a:p>
          <a:p>
            <a:pPr marL="0" indent="0">
              <a:buNone/>
            </a:pPr>
            <a:endParaRPr lang="en-US" b="1" u="sng" dirty="0"/>
          </a:p>
        </p:txBody>
      </p:sp>
      <p:sp>
        <p:nvSpPr>
          <p:cNvPr id="4" name="Content Placeholder 2">
            <a:extLst>
              <a:ext uri="{FF2B5EF4-FFF2-40B4-BE49-F238E27FC236}">
                <a16:creationId xmlns:a16="http://schemas.microsoft.com/office/drawing/2014/main" id="{FC03D1A0-521B-1155-9497-AB8364A07E8B}"/>
              </a:ext>
            </a:extLst>
          </p:cNvPr>
          <p:cNvSpPr txBox="1">
            <a:spLocks/>
          </p:cNvSpPr>
          <p:nvPr/>
        </p:nvSpPr>
        <p:spPr>
          <a:xfrm>
            <a:off x="2855731" y="6214460"/>
            <a:ext cx="6457304" cy="943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All the world’s txns are </a:t>
            </a:r>
            <a:r>
              <a:rPr lang="en-US" sz="2000" i="1" u="sng" dirty="0"/>
              <a:t>already</a:t>
            </a:r>
            <a:r>
              <a:rPr lang="en-US" sz="2000" dirty="0"/>
              <a:t> on some network or another. They all pay some kind of fee to someone. (VISA, Venmo)</a:t>
            </a:r>
            <a:endParaRPr lang="en-US" sz="2000" i="1" u="sng" dirty="0"/>
          </a:p>
        </p:txBody>
      </p:sp>
      <p:sp>
        <p:nvSpPr>
          <p:cNvPr id="5" name="Cylinder 4">
            <a:extLst>
              <a:ext uri="{FF2B5EF4-FFF2-40B4-BE49-F238E27FC236}">
                <a16:creationId xmlns:a16="http://schemas.microsoft.com/office/drawing/2014/main" id="{48FADBBB-589B-CEED-992C-59EF5CD30216}"/>
              </a:ext>
            </a:extLst>
          </p:cNvPr>
          <p:cNvSpPr/>
          <p:nvPr/>
        </p:nvSpPr>
        <p:spPr>
          <a:xfrm>
            <a:off x="8335954" y="3523811"/>
            <a:ext cx="685800" cy="597310"/>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3A823779-391D-8036-4D00-C63B000B15C3}"/>
              </a:ext>
            </a:extLst>
          </p:cNvPr>
          <p:cNvSpPr/>
          <p:nvPr/>
        </p:nvSpPr>
        <p:spPr>
          <a:xfrm>
            <a:off x="9411357" y="4771294"/>
            <a:ext cx="534629" cy="407476"/>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3949A857-AE55-8052-4960-73DEAF2BA9DB}"/>
              </a:ext>
            </a:extLst>
          </p:cNvPr>
          <p:cNvSpPr/>
          <p:nvPr/>
        </p:nvSpPr>
        <p:spPr>
          <a:xfrm>
            <a:off x="9473423" y="2776934"/>
            <a:ext cx="1511710" cy="11388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C5EB75A9-7D9C-6B83-0CD5-A1F5C758A875}"/>
              </a:ext>
            </a:extLst>
          </p:cNvPr>
          <p:cNvSpPr/>
          <p:nvPr/>
        </p:nvSpPr>
        <p:spPr>
          <a:xfrm>
            <a:off x="8730473" y="3055819"/>
            <a:ext cx="582562" cy="523299"/>
          </a:xfrm>
          <a:prstGeom prst="ca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6CD0C07C-DDB2-2D08-F235-E72BE8D0D9F5}"/>
              </a:ext>
            </a:extLst>
          </p:cNvPr>
          <p:cNvSpPr/>
          <p:nvPr/>
        </p:nvSpPr>
        <p:spPr>
          <a:xfrm>
            <a:off x="9863026" y="3323970"/>
            <a:ext cx="1198307" cy="10626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849093E-1876-11EC-1496-F19EA2FD21D4}"/>
              </a:ext>
            </a:extLst>
          </p:cNvPr>
          <p:cNvSpPr>
            <a:spLocks noGrp="1"/>
          </p:cNvSpPr>
          <p:nvPr>
            <p:ph type="sldNum" sz="quarter" idx="12"/>
          </p:nvPr>
        </p:nvSpPr>
        <p:spPr/>
        <p:txBody>
          <a:bodyPr/>
          <a:lstStyle/>
          <a:p>
            <a:fld id="{B6877F82-84DC-415B-8D0D-0C674AA6E930}" type="slidenum">
              <a:rPr lang="en-US" smtClean="0"/>
              <a:t>20</a:t>
            </a:fld>
            <a:endParaRPr lang="en-US"/>
          </a:p>
        </p:txBody>
      </p:sp>
      <p:pic>
        <p:nvPicPr>
          <p:cNvPr id="13" name="Picture 12">
            <a:extLst>
              <a:ext uri="{FF2B5EF4-FFF2-40B4-BE49-F238E27FC236}">
                <a16:creationId xmlns:a16="http://schemas.microsoft.com/office/drawing/2014/main" id="{099ECD63-BF44-F63C-21C4-CAB051C5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94" y="277124"/>
            <a:ext cx="1762714" cy="176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Straight Connector 17">
            <a:extLst>
              <a:ext uri="{FF2B5EF4-FFF2-40B4-BE49-F238E27FC236}">
                <a16:creationId xmlns:a16="http://schemas.microsoft.com/office/drawing/2014/main" id="{04CB9DD9-F218-5ABF-567B-63CEC3CF4D07}"/>
              </a:ext>
            </a:extLst>
          </p:cNvPr>
          <p:cNvCxnSpPr>
            <a:cxnSpLocks/>
            <a:stCxn id="5" idx="3"/>
            <a:endCxn id="6" idx="0"/>
          </p:cNvCxnSpPr>
          <p:nvPr/>
        </p:nvCxnSpPr>
        <p:spPr>
          <a:xfrm>
            <a:off x="8678854" y="4121121"/>
            <a:ext cx="999818" cy="752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5733C-C36D-3A64-A5B9-E944CAE03053}"/>
              </a:ext>
            </a:extLst>
          </p:cNvPr>
          <p:cNvCxnSpPr>
            <a:cxnSpLocks/>
            <a:stCxn id="8" idx="3"/>
            <a:endCxn id="6" idx="0"/>
          </p:cNvCxnSpPr>
          <p:nvPr/>
        </p:nvCxnSpPr>
        <p:spPr>
          <a:xfrm>
            <a:off x="9021754" y="3579118"/>
            <a:ext cx="656918" cy="129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B1224E-B543-3E0F-CAEC-5E34797D800F}"/>
              </a:ext>
            </a:extLst>
          </p:cNvPr>
          <p:cNvCxnSpPr>
            <a:cxnSpLocks/>
            <a:endCxn id="6" idx="0"/>
          </p:cNvCxnSpPr>
          <p:nvPr/>
        </p:nvCxnSpPr>
        <p:spPr>
          <a:xfrm flipH="1">
            <a:off x="9678672" y="3911544"/>
            <a:ext cx="92176" cy="961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E607F0-CC14-B745-10AD-168F8892B868}"/>
              </a:ext>
            </a:extLst>
          </p:cNvPr>
          <p:cNvCxnSpPr>
            <a:cxnSpLocks/>
            <a:stCxn id="14" idx="3"/>
            <a:endCxn id="6" idx="0"/>
          </p:cNvCxnSpPr>
          <p:nvPr/>
        </p:nvCxnSpPr>
        <p:spPr>
          <a:xfrm flipH="1">
            <a:off x="9678672" y="4213542"/>
            <a:ext cx="1814938" cy="659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6E9A4F-CD8C-601B-74AD-7F3CE46B38CB}"/>
              </a:ext>
            </a:extLst>
          </p:cNvPr>
          <p:cNvCxnSpPr>
            <a:cxnSpLocks/>
            <a:stCxn id="9" idx="3"/>
            <a:endCxn id="6" idx="0"/>
          </p:cNvCxnSpPr>
          <p:nvPr/>
        </p:nvCxnSpPr>
        <p:spPr>
          <a:xfrm flipH="1">
            <a:off x="9678672" y="4386646"/>
            <a:ext cx="783508" cy="486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B8FDDD-0125-151B-33CA-643E3C8E9049}"/>
              </a:ext>
            </a:extLst>
          </p:cNvPr>
          <p:cNvCxnSpPr>
            <a:cxnSpLocks/>
            <a:endCxn id="6" idx="1"/>
          </p:cNvCxnSpPr>
          <p:nvPr/>
        </p:nvCxnSpPr>
        <p:spPr>
          <a:xfrm flipH="1">
            <a:off x="9678672" y="4401246"/>
            <a:ext cx="393904" cy="370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C5A075-9BFA-9833-13E4-036CDEF39FF2}"/>
              </a:ext>
            </a:extLst>
          </p:cNvPr>
          <p:cNvCxnSpPr>
            <a:cxnSpLocks/>
          </p:cNvCxnSpPr>
          <p:nvPr/>
        </p:nvCxnSpPr>
        <p:spPr>
          <a:xfrm flipV="1">
            <a:off x="6627377" y="4542534"/>
            <a:ext cx="5381204" cy="94652"/>
          </a:xfrm>
          <a:prstGeom prst="line">
            <a:avLst/>
          </a:prstGeom>
          <a:ln w="571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EC8D8378-4080-FC86-8B2D-029618813E0E}"/>
              </a:ext>
            </a:extLst>
          </p:cNvPr>
          <p:cNvSpPr txBox="1">
            <a:spLocks/>
          </p:cNvSpPr>
          <p:nvPr/>
        </p:nvSpPr>
        <p:spPr>
          <a:xfrm>
            <a:off x="6733927" y="470710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1</a:t>
            </a:r>
            <a:endParaRPr lang="en-US" i="1" u="sng" dirty="0"/>
          </a:p>
        </p:txBody>
      </p:sp>
      <p:sp>
        <p:nvSpPr>
          <p:cNvPr id="49" name="Content Placeholder 2">
            <a:extLst>
              <a:ext uri="{FF2B5EF4-FFF2-40B4-BE49-F238E27FC236}">
                <a16:creationId xmlns:a16="http://schemas.microsoft.com/office/drawing/2014/main" id="{4215459F-FB73-333B-3A58-FAB2F85B24DC}"/>
              </a:ext>
            </a:extLst>
          </p:cNvPr>
          <p:cNvSpPr txBox="1">
            <a:spLocks/>
          </p:cNvSpPr>
          <p:nvPr/>
        </p:nvSpPr>
        <p:spPr>
          <a:xfrm>
            <a:off x="6732024" y="391471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2</a:t>
            </a:r>
            <a:endParaRPr lang="en-US" i="1" u="sng" dirty="0"/>
          </a:p>
        </p:txBody>
      </p:sp>
      <p:sp>
        <p:nvSpPr>
          <p:cNvPr id="60" name="Rectangle: Rounded Corners 59">
            <a:extLst>
              <a:ext uri="{FF2B5EF4-FFF2-40B4-BE49-F238E27FC236}">
                <a16:creationId xmlns:a16="http://schemas.microsoft.com/office/drawing/2014/main" id="{173ADE0E-0CEE-3338-F9FE-8BD592236512}"/>
              </a:ext>
            </a:extLst>
          </p:cNvPr>
          <p:cNvSpPr/>
          <p:nvPr/>
        </p:nvSpPr>
        <p:spPr>
          <a:xfrm>
            <a:off x="6627377" y="2427610"/>
            <a:ext cx="5483167" cy="3066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FE2AC186-437C-5730-4E34-10DF6ED25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050" y="4218001"/>
            <a:ext cx="3298562" cy="1851092"/>
          </a:xfrm>
          <a:prstGeom prst="rect">
            <a:avLst/>
          </a:prstGeom>
        </p:spPr>
      </p:pic>
    </p:spTree>
    <p:extLst>
      <p:ext uri="{BB962C8B-B14F-4D97-AF65-F5344CB8AC3E}">
        <p14:creationId xmlns:p14="http://schemas.microsoft.com/office/powerpoint/2010/main" val="262071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ylinder 34">
            <a:extLst>
              <a:ext uri="{FF2B5EF4-FFF2-40B4-BE49-F238E27FC236}">
                <a16:creationId xmlns:a16="http://schemas.microsoft.com/office/drawing/2014/main" id="{0B713581-B9C4-22DE-6D2B-B6DC1590B409}"/>
              </a:ext>
            </a:extLst>
          </p:cNvPr>
          <p:cNvSpPr/>
          <p:nvPr/>
        </p:nvSpPr>
        <p:spPr>
          <a:xfrm>
            <a:off x="10252824" y="2519114"/>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Cylinder 13">
            <a:extLst>
              <a:ext uri="{FF2B5EF4-FFF2-40B4-BE49-F238E27FC236}">
                <a16:creationId xmlns:a16="http://schemas.microsoft.com/office/drawing/2014/main" id="{7F351201-23C0-3179-8C10-25846A4C4D9E}"/>
              </a:ext>
            </a:extLst>
          </p:cNvPr>
          <p:cNvSpPr/>
          <p:nvPr/>
        </p:nvSpPr>
        <p:spPr>
          <a:xfrm>
            <a:off x="10894456" y="3150866"/>
            <a:ext cx="1198307" cy="1062676"/>
          </a:xfrm>
          <a:prstGeom prst="ca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F26E8-0D07-707F-1161-5A94BC3D8786}"/>
              </a:ext>
            </a:extLst>
          </p:cNvPr>
          <p:cNvSpPr>
            <a:spLocks noGrp="1"/>
          </p:cNvSpPr>
          <p:nvPr>
            <p:ph type="title"/>
          </p:nvPr>
        </p:nvSpPr>
        <p:spPr/>
        <p:txBody>
          <a:bodyPr/>
          <a:lstStyle/>
          <a:p>
            <a:r>
              <a:rPr lang="en-US" dirty="0"/>
              <a:t>Goals of BIP 300/301</a:t>
            </a:r>
          </a:p>
        </p:txBody>
      </p:sp>
      <p:sp>
        <p:nvSpPr>
          <p:cNvPr id="3" name="Content Placeholder 2">
            <a:extLst>
              <a:ext uri="{FF2B5EF4-FFF2-40B4-BE49-F238E27FC236}">
                <a16:creationId xmlns:a16="http://schemas.microsoft.com/office/drawing/2014/main" id="{020D9D58-A718-DED7-B773-3714FAD14E1A}"/>
              </a:ext>
            </a:extLst>
          </p:cNvPr>
          <p:cNvSpPr>
            <a:spLocks noGrp="1"/>
          </p:cNvSpPr>
          <p:nvPr>
            <p:ph idx="1"/>
          </p:nvPr>
        </p:nvSpPr>
        <p:spPr>
          <a:xfrm>
            <a:off x="297285" y="1518091"/>
            <a:ext cx="7524135" cy="2802193"/>
          </a:xfrm>
        </p:spPr>
        <p:txBody>
          <a:bodyPr/>
          <a:lstStyle/>
          <a:p>
            <a:pPr marL="514350" indent="-514350">
              <a:buAutoNum type="arabicParenR"/>
            </a:pPr>
            <a:r>
              <a:rPr lang="en-US" b="1" u="sng" dirty="0"/>
              <a:t>Every</a:t>
            </a:r>
            <a:r>
              <a:rPr lang="en-US" i="1" dirty="0"/>
              <a:t> </a:t>
            </a:r>
            <a:r>
              <a:rPr lang="en-US" dirty="0"/>
              <a:t>transaction, in the world, is a Bitcoin txn,</a:t>
            </a:r>
            <a:br>
              <a:rPr lang="en-US" dirty="0"/>
            </a:br>
            <a:r>
              <a:rPr lang="en-US" dirty="0"/>
              <a:t>	and </a:t>
            </a:r>
            <a:r>
              <a:rPr lang="en-US" i="1" u="sng" dirty="0"/>
              <a:t>each</a:t>
            </a:r>
            <a:r>
              <a:rPr lang="en-US" dirty="0"/>
              <a:t> contributes to miner-revenues.</a:t>
            </a:r>
          </a:p>
          <a:p>
            <a:pPr marL="514350" indent="-514350">
              <a:buAutoNum type="arabicParenR"/>
            </a:pPr>
            <a:r>
              <a:rPr lang="en-US" dirty="0"/>
              <a:t>There are many different Bitcoin Networks,</a:t>
            </a:r>
            <a:br>
              <a:rPr lang="en-US" dirty="0"/>
            </a:br>
            <a:r>
              <a:rPr lang="en-US" dirty="0"/>
              <a:t>to accommodate different people /</a:t>
            </a:r>
            <a:r>
              <a:rPr lang="en-US" dirty="0" err="1"/>
              <a:t>usecases</a:t>
            </a:r>
            <a:r>
              <a:rPr lang="en-US" dirty="0"/>
              <a:t>.</a:t>
            </a:r>
          </a:p>
          <a:p>
            <a:pPr marL="514350" indent="-514350">
              <a:buAutoNum type="arabicParenR"/>
            </a:pPr>
            <a:r>
              <a:rPr lang="en-US" dirty="0"/>
              <a:t>Competition among networks/</a:t>
            </a:r>
            <a:r>
              <a:rPr lang="en-US" dirty="0" err="1"/>
              <a:t>devs</a:t>
            </a:r>
            <a:r>
              <a:rPr lang="en-US" dirty="0"/>
              <a:t>, </a:t>
            </a:r>
            <a:br>
              <a:rPr lang="en-US" dirty="0"/>
            </a:br>
            <a:r>
              <a:rPr lang="en-US" dirty="0"/>
              <a:t>ie – they all hate each other.</a:t>
            </a:r>
          </a:p>
          <a:p>
            <a:pPr marL="514350" indent="-514350">
              <a:buAutoNum type="arabicParenR"/>
            </a:pPr>
            <a:endParaRPr lang="en-US" dirty="0"/>
          </a:p>
          <a:p>
            <a:pPr marL="0" indent="0">
              <a:buNone/>
            </a:pPr>
            <a:endParaRPr lang="en-US" b="1" u="sng" dirty="0"/>
          </a:p>
        </p:txBody>
      </p:sp>
      <p:sp>
        <p:nvSpPr>
          <p:cNvPr id="4" name="Content Placeholder 2">
            <a:extLst>
              <a:ext uri="{FF2B5EF4-FFF2-40B4-BE49-F238E27FC236}">
                <a16:creationId xmlns:a16="http://schemas.microsoft.com/office/drawing/2014/main" id="{FC03D1A0-521B-1155-9497-AB8364A07E8B}"/>
              </a:ext>
            </a:extLst>
          </p:cNvPr>
          <p:cNvSpPr txBox="1">
            <a:spLocks/>
          </p:cNvSpPr>
          <p:nvPr/>
        </p:nvSpPr>
        <p:spPr>
          <a:xfrm>
            <a:off x="2855731" y="6214460"/>
            <a:ext cx="6457304" cy="943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All the world’s txns are </a:t>
            </a:r>
            <a:r>
              <a:rPr lang="en-US" sz="2000" i="1" u="sng" dirty="0"/>
              <a:t>already</a:t>
            </a:r>
            <a:r>
              <a:rPr lang="en-US" sz="2000" dirty="0"/>
              <a:t> on some network or another. They all pay some kind of fee to someone. (VISA, Venmo)</a:t>
            </a:r>
            <a:endParaRPr lang="en-US" sz="2000" i="1" u="sng" dirty="0"/>
          </a:p>
        </p:txBody>
      </p:sp>
      <p:sp>
        <p:nvSpPr>
          <p:cNvPr id="5" name="Cylinder 4">
            <a:extLst>
              <a:ext uri="{FF2B5EF4-FFF2-40B4-BE49-F238E27FC236}">
                <a16:creationId xmlns:a16="http://schemas.microsoft.com/office/drawing/2014/main" id="{48FADBBB-589B-CEED-992C-59EF5CD30216}"/>
              </a:ext>
            </a:extLst>
          </p:cNvPr>
          <p:cNvSpPr/>
          <p:nvPr/>
        </p:nvSpPr>
        <p:spPr>
          <a:xfrm>
            <a:off x="8335954" y="3523811"/>
            <a:ext cx="685800" cy="597310"/>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3A823779-391D-8036-4D00-C63B000B15C3}"/>
              </a:ext>
            </a:extLst>
          </p:cNvPr>
          <p:cNvSpPr/>
          <p:nvPr/>
        </p:nvSpPr>
        <p:spPr>
          <a:xfrm>
            <a:off x="9411357" y="4771294"/>
            <a:ext cx="534629" cy="407476"/>
          </a:xfrm>
          <a:prstGeom prst="ca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3949A857-AE55-8052-4960-73DEAF2BA9DB}"/>
              </a:ext>
            </a:extLst>
          </p:cNvPr>
          <p:cNvSpPr/>
          <p:nvPr/>
        </p:nvSpPr>
        <p:spPr>
          <a:xfrm>
            <a:off x="9473423" y="2776934"/>
            <a:ext cx="1511710" cy="11388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C5EB75A9-7D9C-6B83-0CD5-A1F5C758A875}"/>
              </a:ext>
            </a:extLst>
          </p:cNvPr>
          <p:cNvSpPr/>
          <p:nvPr/>
        </p:nvSpPr>
        <p:spPr>
          <a:xfrm>
            <a:off x="8730473" y="3055819"/>
            <a:ext cx="582562" cy="523299"/>
          </a:xfrm>
          <a:prstGeom prst="can">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6CD0C07C-DDB2-2D08-F235-E72BE8D0D9F5}"/>
              </a:ext>
            </a:extLst>
          </p:cNvPr>
          <p:cNvSpPr/>
          <p:nvPr/>
        </p:nvSpPr>
        <p:spPr>
          <a:xfrm>
            <a:off x="9863026" y="3323970"/>
            <a:ext cx="1198307" cy="1062676"/>
          </a:xfrm>
          <a:prstGeom prst="can">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849093E-1876-11EC-1496-F19EA2FD21D4}"/>
              </a:ext>
            </a:extLst>
          </p:cNvPr>
          <p:cNvSpPr>
            <a:spLocks noGrp="1"/>
          </p:cNvSpPr>
          <p:nvPr>
            <p:ph type="sldNum" sz="quarter" idx="12"/>
          </p:nvPr>
        </p:nvSpPr>
        <p:spPr/>
        <p:txBody>
          <a:bodyPr/>
          <a:lstStyle/>
          <a:p>
            <a:fld id="{B6877F82-84DC-415B-8D0D-0C674AA6E930}" type="slidenum">
              <a:rPr lang="en-US" smtClean="0"/>
              <a:t>21</a:t>
            </a:fld>
            <a:endParaRPr lang="en-US"/>
          </a:p>
        </p:txBody>
      </p:sp>
      <p:pic>
        <p:nvPicPr>
          <p:cNvPr id="13" name="Picture 12">
            <a:extLst>
              <a:ext uri="{FF2B5EF4-FFF2-40B4-BE49-F238E27FC236}">
                <a16:creationId xmlns:a16="http://schemas.microsoft.com/office/drawing/2014/main" id="{099ECD63-BF44-F63C-21C4-CAB051C5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94" y="277124"/>
            <a:ext cx="1762714" cy="1762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Straight Connector 17">
            <a:extLst>
              <a:ext uri="{FF2B5EF4-FFF2-40B4-BE49-F238E27FC236}">
                <a16:creationId xmlns:a16="http://schemas.microsoft.com/office/drawing/2014/main" id="{04CB9DD9-F218-5ABF-567B-63CEC3CF4D07}"/>
              </a:ext>
            </a:extLst>
          </p:cNvPr>
          <p:cNvCxnSpPr>
            <a:cxnSpLocks/>
            <a:stCxn id="5" idx="3"/>
            <a:endCxn id="6" idx="0"/>
          </p:cNvCxnSpPr>
          <p:nvPr/>
        </p:nvCxnSpPr>
        <p:spPr>
          <a:xfrm>
            <a:off x="8678854" y="4121121"/>
            <a:ext cx="999818" cy="752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B5733C-C36D-3A64-A5B9-E944CAE03053}"/>
              </a:ext>
            </a:extLst>
          </p:cNvPr>
          <p:cNvCxnSpPr>
            <a:cxnSpLocks/>
            <a:stCxn id="8" idx="3"/>
            <a:endCxn id="6" idx="0"/>
          </p:cNvCxnSpPr>
          <p:nvPr/>
        </p:nvCxnSpPr>
        <p:spPr>
          <a:xfrm>
            <a:off x="9021754" y="3579118"/>
            <a:ext cx="656918" cy="129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B1224E-B543-3E0F-CAEC-5E34797D800F}"/>
              </a:ext>
            </a:extLst>
          </p:cNvPr>
          <p:cNvCxnSpPr>
            <a:cxnSpLocks/>
            <a:endCxn id="6" idx="0"/>
          </p:cNvCxnSpPr>
          <p:nvPr/>
        </p:nvCxnSpPr>
        <p:spPr>
          <a:xfrm flipH="1">
            <a:off x="9678672" y="3911544"/>
            <a:ext cx="92176" cy="961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E607F0-CC14-B745-10AD-168F8892B868}"/>
              </a:ext>
            </a:extLst>
          </p:cNvPr>
          <p:cNvCxnSpPr>
            <a:cxnSpLocks/>
            <a:stCxn id="14" idx="3"/>
            <a:endCxn id="6" idx="0"/>
          </p:cNvCxnSpPr>
          <p:nvPr/>
        </p:nvCxnSpPr>
        <p:spPr>
          <a:xfrm flipH="1">
            <a:off x="9678672" y="4213542"/>
            <a:ext cx="1814938" cy="659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6E9A4F-CD8C-601B-74AD-7F3CE46B38CB}"/>
              </a:ext>
            </a:extLst>
          </p:cNvPr>
          <p:cNvCxnSpPr>
            <a:cxnSpLocks/>
            <a:stCxn id="9" idx="3"/>
            <a:endCxn id="6" idx="0"/>
          </p:cNvCxnSpPr>
          <p:nvPr/>
        </p:nvCxnSpPr>
        <p:spPr>
          <a:xfrm flipH="1">
            <a:off x="9678672" y="4386646"/>
            <a:ext cx="783508" cy="486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9B8FDDD-0125-151B-33CA-643E3C8E9049}"/>
              </a:ext>
            </a:extLst>
          </p:cNvPr>
          <p:cNvCxnSpPr>
            <a:cxnSpLocks/>
            <a:endCxn id="6" idx="1"/>
          </p:cNvCxnSpPr>
          <p:nvPr/>
        </p:nvCxnSpPr>
        <p:spPr>
          <a:xfrm flipH="1">
            <a:off x="9678672" y="4401246"/>
            <a:ext cx="393904" cy="370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C5A075-9BFA-9833-13E4-036CDEF39FF2}"/>
              </a:ext>
            </a:extLst>
          </p:cNvPr>
          <p:cNvCxnSpPr>
            <a:cxnSpLocks/>
          </p:cNvCxnSpPr>
          <p:nvPr/>
        </p:nvCxnSpPr>
        <p:spPr>
          <a:xfrm flipV="1">
            <a:off x="6627377" y="4542534"/>
            <a:ext cx="5381204" cy="94652"/>
          </a:xfrm>
          <a:prstGeom prst="line">
            <a:avLst/>
          </a:prstGeom>
          <a:ln w="571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EC8D8378-4080-FC86-8B2D-029618813E0E}"/>
              </a:ext>
            </a:extLst>
          </p:cNvPr>
          <p:cNvSpPr txBox="1">
            <a:spLocks/>
          </p:cNvSpPr>
          <p:nvPr/>
        </p:nvSpPr>
        <p:spPr>
          <a:xfrm>
            <a:off x="6733927" y="470710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1</a:t>
            </a:r>
            <a:endParaRPr lang="en-US" i="1" u="sng" dirty="0"/>
          </a:p>
        </p:txBody>
      </p:sp>
      <p:sp>
        <p:nvSpPr>
          <p:cNvPr id="49" name="Content Placeholder 2">
            <a:extLst>
              <a:ext uri="{FF2B5EF4-FFF2-40B4-BE49-F238E27FC236}">
                <a16:creationId xmlns:a16="http://schemas.microsoft.com/office/drawing/2014/main" id="{4215459F-FB73-333B-3A58-FAB2F85B24DC}"/>
              </a:ext>
            </a:extLst>
          </p:cNvPr>
          <p:cNvSpPr txBox="1">
            <a:spLocks/>
          </p:cNvSpPr>
          <p:nvPr/>
        </p:nvSpPr>
        <p:spPr>
          <a:xfrm>
            <a:off x="6732024" y="3914715"/>
            <a:ext cx="1452978" cy="56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Layer 2</a:t>
            </a:r>
            <a:endParaRPr lang="en-US" i="1" u="sng" dirty="0"/>
          </a:p>
        </p:txBody>
      </p:sp>
      <p:sp>
        <p:nvSpPr>
          <p:cNvPr id="60" name="Rectangle: Rounded Corners 59">
            <a:extLst>
              <a:ext uri="{FF2B5EF4-FFF2-40B4-BE49-F238E27FC236}">
                <a16:creationId xmlns:a16="http://schemas.microsoft.com/office/drawing/2014/main" id="{173ADE0E-0CEE-3338-F9FE-8BD592236512}"/>
              </a:ext>
            </a:extLst>
          </p:cNvPr>
          <p:cNvSpPr/>
          <p:nvPr/>
        </p:nvSpPr>
        <p:spPr>
          <a:xfrm>
            <a:off x="6627377" y="2427610"/>
            <a:ext cx="5483167" cy="3066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EFC238E-EC03-4486-4AFF-B886527F7A1F}"/>
              </a:ext>
            </a:extLst>
          </p:cNvPr>
          <p:cNvSpPr/>
          <p:nvPr/>
        </p:nvSpPr>
        <p:spPr>
          <a:xfrm>
            <a:off x="2640340" y="1879462"/>
            <a:ext cx="4545387" cy="472115"/>
          </a:xfrm>
          <a:prstGeom prst="roundRect">
            <a:avLst>
              <a:gd name="adj" fmla="val 46270"/>
            </a:avLst>
          </a:prstGeom>
          <a:noFill/>
          <a:ln w="762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C110B0C-2915-C235-64C5-30FD12BAC809}"/>
              </a:ext>
            </a:extLst>
          </p:cNvPr>
          <p:cNvSpPr txBox="1">
            <a:spLocks/>
          </p:cNvSpPr>
          <p:nvPr/>
        </p:nvSpPr>
        <p:spPr>
          <a:xfrm>
            <a:off x="7928224" y="1391916"/>
            <a:ext cx="1250539" cy="592927"/>
          </a:xfrm>
          <a:prstGeom prst="rect">
            <a:avLst/>
          </a:prstGeom>
          <a:solidFill>
            <a:schemeClr val="accent6">
              <a:lumMod val="40000"/>
              <a:lumOff val="60000"/>
            </a:schemeClr>
          </a:solidFill>
          <a:ln w="76200">
            <a:solidFill>
              <a:srgbClr val="00B050"/>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BIP 300</a:t>
            </a:r>
            <a:endParaRPr lang="en-US" sz="2400" b="1" i="1" u="sng" dirty="0"/>
          </a:p>
        </p:txBody>
      </p:sp>
      <p:sp>
        <p:nvSpPr>
          <p:cNvPr id="16" name="Content Placeholder 2">
            <a:extLst>
              <a:ext uri="{FF2B5EF4-FFF2-40B4-BE49-F238E27FC236}">
                <a16:creationId xmlns:a16="http://schemas.microsoft.com/office/drawing/2014/main" id="{387F0753-291F-7B3F-EF05-D9A10CE0D00B}"/>
              </a:ext>
            </a:extLst>
          </p:cNvPr>
          <p:cNvSpPr txBox="1">
            <a:spLocks/>
          </p:cNvSpPr>
          <p:nvPr/>
        </p:nvSpPr>
        <p:spPr>
          <a:xfrm>
            <a:off x="7339858" y="2087499"/>
            <a:ext cx="1250539" cy="592927"/>
          </a:xfrm>
          <a:prstGeom prst="rect">
            <a:avLst/>
          </a:prstGeom>
          <a:solidFill>
            <a:schemeClr val="accent1">
              <a:lumMod val="40000"/>
              <a:lumOff val="60000"/>
            </a:schemeClr>
          </a:solidFill>
          <a:ln w="76200">
            <a:solidFill>
              <a:schemeClr val="accent1">
                <a:lumMod val="75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BIP 301</a:t>
            </a:r>
            <a:endParaRPr lang="en-US" sz="2400" b="1" i="1" u="sng" dirty="0"/>
          </a:p>
        </p:txBody>
      </p:sp>
      <p:sp>
        <p:nvSpPr>
          <p:cNvPr id="10" name="Rectangle: Rounded Corners 9">
            <a:extLst>
              <a:ext uri="{FF2B5EF4-FFF2-40B4-BE49-F238E27FC236}">
                <a16:creationId xmlns:a16="http://schemas.microsoft.com/office/drawing/2014/main" id="{145BF230-523B-83EC-6D6E-BF80B78C03BD}"/>
              </a:ext>
            </a:extLst>
          </p:cNvPr>
          <p:cNvSpPr/>
          <p:nvPr/>
        </p:nvSpPr>
        <p:spPr>
          <a:xfrm>
            <a:off x="5352521" y="1508731"/>
            <a:ext cx="2456401" cy="472115"/>
          </a:xfrm>
          <a:prstGeom prst="roundRect">
            <a:avLst>
              <a:gd name="adj" fmla="val 46270"/>
            </a:avLst>
          </a:prstGeom>
          <a:noFill/>
          <a:ln w="76200">
            <a:solidFill>
              <a:srgbClr val="00B050">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BBE0AA7-57E2-10A3-1BD7-869F8DEC5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050" y="4218001"/>
            <a:ext cx="3298562" cy="1851092"/>
          </a:xfrm>
          <a:prstGeom prst="rect">
            <a:avLst/>
          </a:prstGeom>
        </p:spPr>
      </p:pic>
    </p:spTree>
    <p:extLst>
      <p:ext uri="{BB962C8B-B14F-4D97-AF65-F5344CB8AC3E}">
        <p14:creationId xmlns:p14="http://schemas.microsoft.com/office/powerpoint/2010/main" val="149346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908296-10A9-17DD-28AD-FA018E16243E}"/>
              </a:ext>
            </a:extLst>
          </p:cNvPr>
          <p:cNvSpPr>
            <a:spLocks noGrp="1"/>
          </p:cNvSpPr>
          <p:nvPr>
            <p:ph type="sldNum" sz="quarter" idx="12"/>
          </p:nvPr>
        </p:nvSpPr>
        <p:spPr/>
        <p:txBody>
          <a:bodyPr/>
          <a:lstStyle/>
          <a:p>
            <a:fld id="{B6877F82-84DC-415B-8D0D-0C674AA6E930}" type="slidenum">
              <a:rPr lang="en-US" smtClean="0"/>
              <a:t>22</a:t>
            </a:fld>
            <a:endParaRPr lang="en-US"/>
          </a:p>
        </p:txBody>
      </p:sp>
      <p:pic>
        <p:nvPicPr>
          <p:cNvPr id="9" name="Picture 8">
            <a:extLst>
              <a:ext uri="{FF2B5EF4-FFF2-40B4-BE49-F238E27FC236}">
                <a16:creationId xmlns:a16="http://schemas.microsoft.com/office/drawing/2014/main" id="{912E5985-960F-987B-E08F-C9A91E9C6949}"/>
              </a:ext>
            </a:extLst>
          </p:cNvPr>
          <p:cNvPicPr>
            <a:picLocks noChangeAspect="1"/>
          </p:cNvPicPr>
          <p:nvPr/>
        </p:nvPicPr>
        <p:blipFill rotWithShape="1">
          <a:blip r:embed="rId3"/>
          <a:srcRect l="5843" t="4518" r="4206"/>
          <a:stretch/>
        </p:blipFill>
        <p:spPr>
          <a:xfrm>
            <a:off x="663623" y="167327"/>
            <a:ext cx="5478233" cy="644715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877868D-16A8-D6D8-EAF2-220AC87C6CD6}"/>
              </a:ext>
            </a:extLst>
          </p:cNvPr>
          <p:cNvPicPr>
            <a:picLocks noChangeAspect="1"/>
          </p:cNvPicPr>
          <p:nvPr/>
        </p:nvPicPr>
        <p:blipFill>
          <a:blip r:embed="rId4"/>
          <a:stretch>
            <a:fillRect/>
          </a:stretch>
        </p:blipFill>
        <p:spPr>
          <a:xfrm>
            <a:off x="6368277" y="167327"/>
            <a:ext cx="5408886" cy="6365377"/>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96E86346-6140-53C2-AB07-8A2C716A1778}"/>
              </a:ext>
            </a:extLst>
          </p:cNvPr>
          <p:cNvSpPr/>
          <p:nvPr/>
        </p:nvSpPr>
        <p:spPr>
          <a:xfrm>
            <a:off x="8568403" y="2906664"/>
            <a:ext cx="1497026" cy="3317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$17,000,000</a:t>
            </a:r>
          </a:p>
        </p:txBody>
      </p:sp>
      <p:sp>
        <p:nvSpPr>
          <p:cNvPr id="16" name="Arrow: Right 15">
            <a:extLst>
              <a:ext uri="{FF2B5EF4-FFF2-40B4-BE49-F238E27FC236}">
                <a16:creationId xmlns:a16="http://schemas.microsoft.com/office/drawing/2014/main" id="{933F441E-49EE-7A91-2C38-28AD944B9E1F}"/>
              </a:ext>
            </a:extLst>
          </p:cNvPr>
          <p:cNvSpPr/>
          <p:nvPr/>
        </p:nvSpPr>
        <p:spPr>
          <a:xfrm>
            <a:off x="5907393" y="3609047"/>
            <a:ext cx="802307" cy="807704"/>
          </a:xfrm>
          <a:prstGeom prst="rightArrow">
            <a:avLst/>
          </a:prstGeom>
          <a:solidFill>
            <a:schemeClr val="tx1">
              <a:lumMod val="65000"/>
              <a:lumOff val="3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1CCDD-7ED6-263F-F446-9FD16D4CBC18}"/>
              </a:ext>
            </a:extLst>
          </p:cNvPr>
          <p:cNvSpPr>
            <a:spLocks noGrp="1"/>
          </p:cNvSpPr>
          <p:nvPr>
            <p:ph type="title"/>
          </p:nvPr>
        </p:nvSpPr>
        <p:spPr>
          <a:xfrm>
            <a:off x="153141" y="254403"/>
            <a:ext cx="1376253" cy="1291177"/>
          </a:xfrm>
          <a:solidFill>
            <a:schemeClr val="bg1">
              <a:lumMod val="85000"/>
            </a:schemeClr>
          </a:solidFill>
          <a:ln w="76200">
            <a:solidFill>
              <a:schemeClr val="tx1"/>
            </a:solidFill>
          </a:ln>
        </p:spPr>
        <p:txBody>
          <a:bodyPr>
            <a:normAutofit fontScale="90000"/>
          </a:bodyPr>
          <a:lstStyle/>
          <a:p>
            <a:r>
              <a:rPr lang="en-US" dirty="0"/>
              <a:t>The Goal</a:t>
            </a:r>
          </a:p>
        </p:txBody>
      </p:sp>
    </p:spTree>
    <p:extLst>
      <p:ext uri="{BB962C8B-B14F-4D97-AF65-F5344CB8AC3E}">
        <p14:creationId xmlns:p14="http://schemas.microsoft.com/office/powerpoint/2010/main" val="325233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908296-10A9-17DD-28AD-FA018E16243E}"/>
              </a:ext>
            </a:extLst>
          </p:cNvPr>
          <p:cNvSpPr>
            <a:spLocks noGrp="1"/>
          </p:cNvSpPr>
          <p:nvPr>
            <p:ph type="sldNum" sz="quarter" idx="12"/>
          </p:nvPr>
        </p:nvSpPr>
        <p:spPr/>
        <p:txBody>
          <a:bodyPr/>
          <a:lstStyle/>
          <a:p>
            <a:fld id="{B6877F82-84DC-415B-8D0D-0C674AA6E930}" type="slidenum">
              <a:rPr lang="en-US" smtClean="0"/>
              <a:t>23</a:t>
            </a:fld>
            <a:endParaRPr lang="en-US"/>
          </a:p>
        </p:txBody>
      </p:sp>
      <p:pic>
        <p:nvPicPr>
          <p:cNvPr id="9" name="Picture 8">
            <a:extLst>
              <a:ext uri="{FF2B5EF4-FFF2-40B4-BE49-F238E27FC236}">
                <a16:creationId xmlns:a16="http://schemas.microsoft.com/office/drawing/2014/main" id="{912E5985-960F-987B-E08F-C9A91E9C6949}"/>
              </a:ext>
            </a:extLst>
          </p:cNvPr>
          <p:cNvPicPr>
            <a:picLocks noChangeAspect="1"/>
          </p:cNvPicPr>
          <p:nvPr/>
        </p:nvPicPr>
        <p:blipFill rotWithShape="1">
          <a:blip r:embed="rId3"/>
          <a:srcRect l="5843" t="4518" r="4206"/>
          <a:stretch/>
        </p:blipFill>
        <p:spPr>
          <a:xfrm>
            <a:off x="663623" y="167327"/>
            <a:ext cx="5478233" cy="6447159"/>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3877868D-16A8-D6D8-EAF2-220AC87C6CD6}"/>
              </a:ext>
            </a:extLst>
          </p:cNvPr>
          <p:cNvPicPr>
            <a:picLocks noChangeAspect="1"/>
          </p:cNvPicPr>
          <p:nvPr/>
        </p:nvPicPr>
        <p:blipFill>
          <a:blip r:embed="rId4"/>
          <a:stretch>
            <a:fillRect/>
          </a:stretch>
        </p:blipFill>
        <p:spPr>
          <a:xfrm>
            <a:off x="6368277" y="167327"/>
            <a:ext cx="5408886" cy="6365377"/>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96E86346-6140-53C2-AB07-8A2C716A1778}"/>
              </a:ext>
            </a:extLst>
          </p:cNvPr>
          <p:cNvSpPr/>
          <p:nvPr/>
        </p:nvSpPr>
        <p:spPr>
          <a:xfrm>
            <a:off x="8300287" y="2875415"/>
            <a:ext cx="1497026" cy="33177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$17,000,000</a:t>
            </a:r>
          </a:p>
        </p:txBody>
      </p:sp>
      <p:sp>
        <p:nvSpPr>
          <p:cNvPr id="2" name="Title 1">
            <a:extLst>
              <a:ext uri="{FF2B5EF4-FFF2-40B4-BE49-F238E27FC236}">
                <a16:creationId xmlns:a16="http://schemas.microsoft.com/office/drawing/2014/main" id="{1DC1CCDD-7ED6-263F-F446-9FD16D4CBC18}"/>
              </a:ext>
            </a:extLst>
          </p:cNvPr>
          <p:cNvSpPr>
            <a:spLocks noGrp="1"/>
          </p:cNvSpPr>
          <p:nvPr>
            <p:ph type="title"/>
          </p:nvPr>
        </p:nvSpPr>
        <p:spPr>
          <a:xfrm>
            <a:off x="153141" y="254403"/>
            <a:ext cx="1376253" cy="1291177"/>
          </a:xfrm>
          <a:solidFill>
            <a:schemeClr val="bg1">
              <a:lumMod val="85000"/>
            </a:schemeClr>
          </a:solidFill>
          <a:ln w="76200">
            <a:solidFill>
              <a:schemeClr val="tx1"/>
            </a:solidFill>
          </a:ln>
        </p:spPr>
        <p:txBody>
          <a:bodyPr>
            <a:normAutofit fontScale="90000"/>
          </a:bodyPr>
          <a:lstStyle/>
          <a:p>
            <a:r>
              <a:rPr lang="en-US" dirty="0"/>
              <a:t>The Goal</a:t>
            </a:r>
          </a:p>
        </p:txBody>
      </p:sp>
      <p:sp>
        <p:nvSpPr>
          <p:cNvPr id="3" name="Rectangle: Rounded Corners 2">
            <a:extLst>
              <a:ext uri="{FF2B5EF4-FFF2-40B4-BE49-F238E27FC236}">
                <a16:creationId xmlns:a16="http://schemas.microsoft.com/office/drawing/2014/main" id="{198F505A-5B1B-C4AF-5E35-F69F163D09EC}"/>
              </a:ext>
            </a:extLst>
          </p:cNvPr>
          <p:cNvSpPr/>
          <p:nvPr/>
        </p:nvSpPr>
        <p:spPr>
          <a:xfrm>
            <a:off x="914400" y="2392218"/>
            <a:ext cx="1212171" cy="514446"/>
          </a:xfrm>
          <a:prstGeom prst="roundRect">
            <a:avLst/>
          </a:prstGeom>
          <a:solidFill>
            <a:srgbClr val="70AD47">
              <a:alpha val="50196"/>
            </a:srgbClr>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8768718-7DC7-EB59-CB86-6C7C18FC810F}"/>
              </a:ext>
            </a:extLst>
          </p:cNvPr>
          <p:cNvSpPr/>
          <p:nvPr/>
        </p:nvSpPr>
        <p:spPr>
          <a:xfrm>
            <a:off x="839931" y="3347032"/>
            <a:ext cx="1653888" cy="3078685"/>
          </a:xfrm>
          <a:prstGeom prst="roundRect">
            <a:avLst/>
          </a:prstGeom>
          <a:solidFill>
            <a:srgbClr val="70AD47">
              <a:alpha val="50196"/>
            </a:srgbClr>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59EE4A-54DA-9CCD-847C-838799FD2D51}"/>
              </a:ext>
            </a:extLst>
          </p:cNvPr>
          <p:cNvSpPr/>
          <p:nvPr/>
        </p:nvSpPr>
        <p:spPr>
          <a:xfrm>
            <a:off x="6308546" y="2432204"/>
            <a:ext cx="1550137" cy="474460"/>
          </a:xfrm>
          <a:prstGeom prst="roundRect">
            <a:avLst/>
          </a:prstGeom>
          <a:solidFill>
            <a:srgbClr val="70AD47"/>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Bit-Ethereum</a:t>
            </a:r>
          </a:p>
        </p:txBody>
      </p:sp>
      <p:sp>
        <p:nvSpPr>
          <p:cNvPr id="10" name="Arrow: Right 9">
            <a:extLst>
              <a:ext uri="{FF2B5EF4-FFF2-40B4-BE49-F238E27FC236}">
                <a16:creationId xmlns:a16="http://schemas.microsoft.com/office/drawing/2014/main" id="{1D9A8471-EE3D-6604-EEB8-077230D42E51}"/>
              </a:ext>
            </a:extLst>
          </p:cNvPr>
          <p:cNvSpPr/>
          <p:nvPr/>
        </p:nvSpPr>
        <p:spPr>
          <a:xfrm>
            <a:off x="2076079" y="2233598"/>
            <a:ext cx="4316554" cy="807704"/>
          </a:xfrm>
          <a:prstGeom prst="rightArrow">
            <a:avLst/>
          </a:prstGeom>
          <a:solidFill>
            <a:schemeClr val="accent6">
              <a:lumMod val="60000"/>
              <a:lumOff val="40000"/>
            </a:schemeClr>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300</a:t>
            </a:r>
          </a:p>
        </p:txBody>
      </p:sp>
      <p:sp>
        <p:nvSpPr>
          <p:cNvPr id="12" name="Arrow: Curved Right 11">
            <a:extLst>
              <a:ext uri="{FF2B5EF4-FFF2-40B4-BE49-F238E27FC236}">
                <a16:creationId xmlns:a16="http://schemas.microsoft.com/office/drawing/2014/main" id="{FD18B4FA-D880-DEE0-E327-F531282CD3E0}"/>
              </a:ext>
            </a:extLst>
          </p:cNvPr>
          <p:cNvSpPr/>
          <p:nvPr/>
        </p:nvSpPr>
        <p:spPr>
          <a:xfrm flipH="1">
            <a:off x="10291850" y="2392218"/>
            <a:ext cx="1043709" cy="72967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Right 12">
            <a:extLst>
              <a:ext uri="{FF2B5EF4-FFF2-40B4-BE49-F238E27FC236}">
                <a16:creationId xmlns:a16="http://schemas.microsoft.com/office/drawing/2014/main" id="{FD33DD82-FD2C-3BB7-8DFB-1F77D6ECB8F1}"/>
              </a:ext>
            </a:extLst>
          </p:cNvPr>
          <p:cNvSpPr/>
          <p:nvPr/>
        </p:nvSpPr>
        <p:spPr>
          <a:xfrm flipH="1" flipV="1">
            <a:off x="10148954" y="2906663"/>
            <a:ext cx="1497025" cy="3243238"/>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Right 13">
            <a:extLst>
              <a:ext uri="{FF2B5EF4-FFF2-40B4-BE49-F238E27FC236}">
                <a16:creationId xmlns:a16="http://schemas.microsoft.com/office/drawing/2014/main" id="{45D85F8D-615B-C02C-2D4B-A357BF1995BE}"/>
              </a:ext>
            </a:extLst>
          </p:cNvPr>
          <p:cNvSpPr/>
          <p:nvPr/>
        </p:nvSpPr>
        <p:spPr>
          <a:xfrm flipH="1">
            <a:off x="9676901" y="2648524"/>
            <a:ext cx="1423846" cy="807704"/>
          </a:xfrm>
          <a:prstGeom prst="rightArrow">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301</a:t>
            </a:r>
          </a:p>
        </p:txBody>
      </p:sp>
      <p:sp>
        <p:nvSpPr>
          <p:cNvPr id="17" name="Rectangle: Rounded Corners 16">
            <a:extLst>
              <a:ext uri="{FF2B5EF4-FFF2-40B4-BE49-F238E27FC236}">
                <a16:creationId xmlns:a16="http://schemas.microsoft.com/office/drawing/2014/main" id="{9C62365C-2D21-7946-3BDA-291ECD4950E1}"/>
              </a:ext>
            </a:extLst>
          </p:cNvPr>
          <p:cNvSpPr/>
          <p:nvPr/>
        </p:nvSpPr>
        <p:spPr>
          <a:xfrm>
            <a:off x="8292722" y="2432204"/>
            <a:ext cx="1653888" cy="331774"/>
          </a:xfrm>
          <a:prstGeom prst="roundRect">
            <a:avLst/>
          </a:prstGeom>
          <a:solidFill>
            <a:schemeClr val="accent5">
              <a:lumMod val="60000"/>
              <a:lumOff val="40000"/>
              <a:alpha val="50196"/>
            </a:schemeClr>
          </a:solidFill>
          <a:ln w="3810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09C1E7E-832E-1F77-50E8-ADB9EB8D0B0C}"/>
              </a:ext>
            </a:extLst>
          </p:cNvPr>
          <p:cNvSpPr/>
          <p:nvPr/>
        </p:nvSpPr>
        <p:spPr>
          <a:xfrm>
            <a:off x="8319246" y="3401778"/>
            <a:ext cx="1653888" cy="3130926"/>
          </a:xfrm>
          <a:prstGeom prst="roundRect">
            <a:avLst/>
          </a:prstGeom>
          <a:solidFill>
            <a:schemeClr val="accent5">
              <a:lumMod val="60000"/>
              <a:lumOff val="40000"/>
              <a:alpha val="50196"/>
            </a:schemeClr>
          </a:solidFill>
          <a:ln w="3810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306665-BAD1-D511-A406-63D06C775040}"/>
              </a:ext>
            </a:extLst>
          </p:cNvPr>
          <p:cNvSpPr/>
          <p:nvPr/>
        </p:nvSpPr>
        <p:spPr>
          <a:xfrm>
            <a:off x="3771468" y="5215883"/>
            <a:ext cx="1311563" cy="304800"/>
          </a:xfrm>
          <a:prstGeom prst="rect">
            <a:avLst/>
          </a:prstGeom>
          <a:solidFill>
            <a:schemeClr val="accent6">
              <a:lumMod val="60000"/>
              <a:lumOff val="4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Alt </a:t>
            </a:r>
            <a:r>
              <a:rPr lang="en-US" dirty="0">
                <a:solidFill>
                  <a:schemeClr val="tx1"/>
                </a:solidFill>
                <a:sym typeface="Wingdings" panose="05000000000000000000" pitchFamily="2" charset="2"/>
              </a:rPr>
              <a:t> </a:t>
            </a:r>
            <a:r>
              <a:rPr lang="en-US" dirty="0">
                <a:solidFill>
                  <a:schemeClr val="tx1"/>
                </a:solidFill>
              </a:rPr>
              <a:t>BTC</a:t>
            </a:r>
          </a:p>
        </p:txBody>
      </p:sp>
      <p:sp>
        <p:nvSpPr>
          <p:cNvPr id="20" name="Rectangle 19">
            <a:extLst>
              <a:ext uri="{FF2B5EF4-FFF2-40B4-BE49-F238E27FC236}">
                <a16:creationId xmlns:a16="http://schemas.microsoft.com/office/drawing/2014/main" id="{58A5F85B-4E3B-F7A3-A6C3-D94620B3605F}"/>
              </a:ext>
            </a:extLst>
          </p:cNvPr>
          <p:cNvSpPr/>
          <p:nvPr/>
        </p:nvSpPr>
        <p:spPr>
          <a:xfrm>
            <a:off x="9946610" y="4330122"/>
            <a:ext cx="1311563" cy="304800"/>
          </a:xfrm>
          <a:prstGeom prst="rect">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 </a:t>
            </a:r>
            <a:r>
              <a:rPr lang="en-US" dirty="0">
                <a:solidFill>
                  <a:schemeClr val="tx1"/>
                </a:solidFill>
                <a:sym typeface="Wingdings" panose="05000000000000000000" pitchFamily="2" charset="2"/>
              </a:rPr>
              <a:t> </a:t>
            </a:r>
            <a:r>
              <a:rPr lang="en-US" dirty="0">
                <a:solidFill>
                  <a:schemeClr val="tx1"/>
                </a:solidFill>
              </a:rPr>
              <a:t>L1</a:t>
            </a:r>
          </a:p>
        </p:txBody>
      </p:sp>
      <p:sp>
        <p:nvSpPr>
          <p:cNvPr id="21" name="Rectangle: Rounded Corners 20">
            <a:extLst>
              <a:ext uri="{FF2B5EF4-FFF2-40B4-BE49-F238E27FC236}">
                <a16:creationId xmlns:a16="http://schemas.microsoft.com/office/drawing/2014/main" id="{949B45D9-FE4E-9C58-6C82-F8C3B7D5F113}"/>
              </a:ext>
            </a:extLst>
          </p:cNvPr>
          <p:cNvSpPr/>
          <p:nvPr/>
        </p:nvSpPr>
        <p:spPr>
          <a:xfrm>
            <a:off x="6268802" y="3565236"/>
            <a:ext cx="1500418" cy="2584665"/>
          </a:xfrm>
          <a:prstGeom prst="roundRect">
            <a:avLst/>
          </a:prstGeom>
          <a:solidFill>
            <a:srgbClr val="70AD47"/>
          </a:solidFill>
          <a:ln w="38100"/>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tx1"/>
                </a:solidFill>
              </a:rPr>
              <a:t>Bit-Uniswap</a:t>
            </a:r>
            <a:br>
              <a:rPr lang="en-US" sz="1600" dirty="0">
                <a:solidFill>
                  <a:schemeClr val="tx1"/>
                </a:solidFill>
              </a:rPr>
            </a:br>
            <a:r>
              <a:rPr lang="en-US" sz="1600" dirty="0">
                <a:solidFill>
                  <a:schemeClr val="tx1"/>
                </a:solidFill>
              </a:rPr>
              <a:t>Bit-BNC</a:t>
            </a:r>
            <a:br>
              <a:rPr lang="en-US" sz="1600" dirty="0">
                <a:solidFill>
                  <a:schemeClr val="tx1"/>
                </a:solidFill>
              </a:rPr>
            </a:br>
            <a:r>
              <a:rPr lang="en-US" sz="1600" dirty="0">
                <a:solidFill>
                  <a:schemeClr val="tx1"/>
                </a:solidFill>
              </a:rPr>
              <a:t>Bit-</a:t>
            </a:r>
            <a:r>
              <a:rPr lang="en-US" sz="1600" dirty="0" err="1">
                <a:solidFill>
                  <a:schemeClr val="tx1"/>
                </a:solidFill>
              </a:rPr>
              <a:t>Aave</a:t>
            </a:r>
            <a:br>
              <a:rPr lang="en-US" sz="1600" dirty="0">
                <a:solidFill>
                  <a:schemeClr val="tx1"/>
                </a:solidFill>
              </a:rPr>
            </a:br>
            <a:r>
              <a:rPr lang="en-US" sz="1600" dirty="0">
                <a:solidFill>
                  <a:schemeClr val="tx1"/>
                </a:solidFill>
              </a:rPr>
              <a:t>Bit-GMX</a:t>
            </a:r>
            <a:br>
              <a:rPr lang="en-US" sz="1600" dirty="0">
                <a:solidFill>
                  <a:schemeClr val="tx1"/>
                </a:solidFill>
              </a:rPr>
            </a:br>
            <a:r>
              <a:rPr lang="en-US" sz="1600" dirty="0">
                <a:solidFill>
                  <a:schemeClr val="tx1"/>
                </a:solidFill>
              </a:rPr>
              <a:t>Bit-</a:t>
            </a:r>
            <a:r>
              <a:rPr lang="en-US" sz="1600" dirty="0" err="1">
                <a:solidFill>
                  <a:schemeClr val="tx1"/>
                </a:solidFill>
              </a:rPr>
              <a:t>Arbitrum</a:t>
            </a:r>
            <a:br>
              <a:rPr lang="en-US" sz="1600" dirty="0">
                <a:solidFill>
                  <a:schemeClr val="tx1"/>
                </a:solidFill>
              </a:rPr>
            </a:br>
            <a:r>
              <a:rPr lang="en-US" sz="1600" dirty="0">
                <a:solidFill>
                  <a:schemeClr val="tx1"/>
                </a:solidFill>
              </a:rPr>
              <a:t>Bit-</a:t>
            </a:r>
            <a:r>
              <a:rPr lang="en-US" sz="1600" dirty="0" err="1">
                <a:solidFill>
                  <a:schemeClr val="tx1"/>
                </a:solidFill>
              </a:rPr>
              <a:t>MakerDAO</a:t>
            </a:r>
            <a:br>
              <a:rPr lang="en-US" sz="1600" dirty="0">
                <a:solidFill>
                  <a:schemeClr val="tx1"/>
                </a:solidFill>
              </a:rPr>
            </a:br>
            <a:r>
              <a:rPr lang="en-US" sz="1600" dirty="0">
                <a:solidFill>
                  <a:schemeClr val="tx1"/>
                </a:solidFill>
              </a:rPr>
              <a:t>Bit-</a:t>
            </a:r>
            <a:r>
              <a:rPr lang="en-US" sz="1600" dirty="0" err="1">
                <a:solidFill>
                  <a:schemeClr val="tx1"/>
                </a:solidFill>
              </a:rPr>
              <a:t>Synthetix</a:t>
            </a:r>
            <a:endParaRPr lang="en-US" sz="1600" dirty="0">
              <a:solidFill>
                <a:schemeClr val="tx1"/>
              </a:solidFill>
            </a:endParaRPr>
          </a:p>
        </p:txBody>
      </p:sp>
      <p:sp>
        <p:nvSpPr>
          <p:cNvPr id="8" name="Arrow: Right 7">
            <a:extLst>
              <a:ext uri="{FF2B5EF4-FFF2-40B4-BE49-F238E27FC236}">
                <a16:creationId xmlns:a16="http://schemas.microsoft.com/office/drawing/2014/main" id="{F2F0F379-9BDC-9021-A88C-02B2231F3B18}"/>
              </a:ext>
            </a:extLst>
          </p:cNvPr>
          <p:cNvSpPr/>
          <p:nvPr/>
        </p:nvSpPr>
        <p:spPr>
          <a:xfrm>
            <a:off x="2268973" y="4482522"/>
            <a:ext cx="4316554" cy="807704"/>
          </a:xfrm>
          <a:prstGeom prst="rightArrow">
            <a:avLst/>
          </a:prstGeom>
          <a:solidFill>
            <a:schemeClr val="accent6">
              <a:lumMod val="60000"/>
              <a:lumOff val="40000"/>
            </a:schemeClr>
          </a:solidFill>
          <a:ln w="2857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300</a:t>
            </a:r>
          </a:p>
        </p:txBody>
      </p:sp>
    </p:spTree>
    <p:extLst>
      <p:ext uri="{BB962C8B-B14F-4D97-AF65-F5344CB8AC3E}">
        <p14:creationId xmlns:p14="http://schemas.microsoft.com/office/powerpoint/2010/main" val="1446603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43200-0AA1-8B87-BC4F-E827B8B32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FB2D6-4872-EB53-4E34-6A02FE96095E}"/>
              </a:ext>
            </a:extLst>
          </p:cNvPr>
          <p:cNvSpPr>
            <a:spLocks noGrp="1"/>
          </p:cNvSpPr>
          <p:nvPr>
            <p:ph type="title"/>
          </p:nvPr>
        </p:nvSpPr>
        <p:spPr>
          <a:xfrm>
            <a:off x="395749" y="107030"/>
            <a:ext cx="10515600" cy="1146584"/>
          </a:xfrm>
        </p:spPr>
        <p:txBody>
          <a:bodyPr>
            <a:normAutofit/>
          </a:bodyPr>
          <a:lstStyle/>
          <a:p>
            <a:r>
              <a:rPr lang="en-US" dirty="0"/>
              <a:t>Not limited to Existing Altcoins</a:t>
            </a:r>
          </a:p>
        </p:txBody>
      </p:sp>
      <p:sp>
        <p:nvSpPr>
          <p:cNvPr id="3" name="Content Placeholder 2">
            <a:extLst>
              <a:ext uri="{FF2B5EF4-FFF2-40B4-BE49-F238E27FC236}">
                <a16:creationId xmlns:a16="http://schemas.microsoft.com/office/drawing/2014/main" id="{A1A35D03-44B9-CD5E-D715-3DE3FF4E3697}"/>
              </a:ext>
            </a:extLst>
          </p:cNvPr>
          <p:cNvSpPr>
            <a:spLocks noGrp="1"/>
          </p:cNvSpPr>
          <p:nvPr>
            <p:ph idx="1"/>
          </p:nvPr>
        </p:nvSpPr>
        <p:spPr>
          <a:xfrm>
            <a:off x="838200" y="1440564"/>
            <a:ext cx="10515600" cy="4765402"/>
          </a:xfrm>
        </p:spPr>
        <p:txBody>
          <a:bodyPr>
            <a:normAutofit/>
          </a:bodyPr>
          <a:lstStyle/>
          <a:p>
            <a:r>
              <a:rPr lang="en-US" dirty="0"/>
              <a:t>Can include other networks, including centralized ones.</a:t>
            </a:r>
          </a:p>
          <a:p>
            <a:r>
              <a:rPr lang="en-US" dirty="0"/>
              <a:t>Or new blockchain networks we build from scratch.</a:t>
            </a:r>
          </a:p>
          <a:p>
            <a:r>
              <a:rPr lang="en-US" dirty="0"/>
              <a:t>Earth’s 1.1 trillion txns</a:t>
            </a:r>
          </a:p>
          <a:p>
            <a:pPr lvl="1"/>
            <a:r>
              <a:rPr lang="en-US" dirty="0"/>
              <a:t>At $0.10 = </a:t>
            </a:r>
            <a:r>
              <a:rPr lang="en-US" b="1" u="sng" dirty="0">
                <a:solidFill>
                  <a:srgbClr val="00B050"/>
                </a:solidFill>
              </a:rPr>
              <a:t>$100B per year</a:t>
            </a:r>
            <a:r>
              <a:rPr lang="en-US" dirty="0"/>
              <a:t> in revenue. From </a:t>
            </a:r>
            <a:r>
              <a:rPr lang="en-US" i="1" u="sng" dirty="0"/>
              <a:t>payments</a:t>
            </a:r>
            <a:r>
              <a:rPr lang="en-US" dirty="0"/>
              <a:t> alone.</a:t>
            </a:r>
          </a:p>
          <a:p>
            <a:pPr lvl="1"/>
            <a:r>
              <a:rPr lang="en-US" dirty="0"/>
              <a:t>Doubles roughly every ~ 5 years.</a:t>
            </a:r>
          </a:p>
          <a:p>
            <a:r>
              <a:rPr lang="en-US" dirty="0"/>
              <a:t>Chase revenues, instead of cutting costs.</a:t>
            </a:r>
          </a:p>
          <a:p>
            <a:r>
              <a:rPr lang="en-US" dirty="0"/>
              <a:t>More users = more Bitcoin adoption = higher price.</a:t>
            </a:r>
          </a:p>
          <a:p>
            <a:endParaRPr lang="en-US" dirty="0"/>
          </a:p>
        </p:txBody>
      </p:sp>
      <p:sp>
        <p:nvSpPr>
          <p:cNvPr id="4" name="Footer Placeholder 3">
            <a:extLst>
              <a:ext uri="{FF2B5EF4-FFF2-40B4-BE49-F238E27FC236}">
                <a16:creationId xmlns:a16="http://schemas.microsoft.com/office/drawing/2014/main" id="{1EB4D408-2221-023C-A914-CFC9F1954C21}"/>
              </a:ext>
            </a:extLst>
          </p:cNvPr>
          <p:cNvSpPr>
            <a:spLocks noGrp="1"/>
          </p:cNvSpPr>
          <p:nvPr>
            <p:ph type="ftr" sz="quarter" idx="11"/>
          </p:nvPr>
        </p:nvSpPr>
        <p:spPr>
          <a:xfrm>
            <a:off x="536028" y="6452604"/>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
        <p:nvSpPr>
          <p:cNvPr id="5" name="Slide Number Placeholder 4">
            <a:extLst>
              <a:ext uri="{FF2B5EF4-FFF2-40B4-BE49-F238E27FC236}">
                <a16:creationId xmlns:a16="http://schemas.microsoft.com/office/drawing/2014/main" id="{A3B266CE-8E47-4D5A-6701-7733FBC5FCB0}"/>
              </a:ext>
            </a:extLst>
          </p:cNvPr>
          <p:cNvSpPr>
            <a:spLocks noGrp="1"/>
          </p:cNvSpPr>
          <p:nvPr>
            <p:ph type="sldNum" sz="quarter" idx="12"/>
          </p:nvPr>
        </p:nvSpPr>
        <p:spPr/>
        <p:txBody>
          <a:bodyPr/>
          <a:lstStyle/>
          <a:p>
            <a:fld id="{B6877F82-84DC-415B-8D0D-0C674AA6E930}" type="slidenum">
              <a:rPr lang="en-US" smtClean="0"/>
              <a:t>24</a:t>
            </a:fld>
            <a:endParaRPr lang="en-US"/>
          </a:p>
        </p:txBody>
      </p:sp>
    </p:spTree>
    <p:extLst>
      <p:ext uri="{BB962C8B-B14F-4D97-AF65-F5344CB8AC3E}">
        <p14:creationId xmlns:p14="http://schemas.microsoft.com/office/powerpoint/2010/main" val="165515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FD55-35A4-99D5-E203-0107186B3124}"/>
              </a:ext>
            </a:extLst>
          </p:cNvPr>
          <p:cNvSpPr>
            <a:spLocks noGrp="1"/>
          </p:cNvSpPr>
          <p:nvPr>
            <p:ph type="title"/>
          </p:nvPr>
        </p:nvSpPr>
        <p:spPr>
          <a:xfrm>
            <a:off x="395749" y="107030"/>
            <a:ext cx="10515600" cy="1146584"/>
          </a:xfrm>
        </p:spPr>
        <p:txBody>
          <a:bodyPr>
            <a:normAutofit/>
          </a:bodyPr>
          <a:lstStyle/>
          <a:p>
            <a:r>
              <a:rPr lang="en-US" dirty="0"/>
              <a:t>Not limited to Existing Altcoins</a:t>
            </a:r>
          </a:p>
        </p:txBody>
      </p:sp>
      <p:sp>
        <p:nvSpPr>
          <p:cNvPr id="3" name="Content Placeholder 2">
            <a:extLst>
              <a:ext uri="{FF2B5EF4-FFF2-40B4-BE49-F238E27FC236}">
                <a16:creationId xmlns:a16="http://schemas.microsoft.com/office/drawing/2014/main" id="{45FA3959-C578-A339-025A-495DDC46613C}"/>
              </a:ext>
            </a:extLst>
          </p:cNvPr>
          <p:cNvSpPr>
            <a:spLocks noGrp="1"/>
          </p:cNvSpPr>
          <p:nvPr>
            <p:ph idx="1"/>
          </p:nvPr>
        </p:nvSpPr>
        <p:spPr>
          <a:xfrm>
            <a:off x="838200" y="1440564"/>
            <a:ext cx="10515600" cy="4765402"/>
          </a:xfrm>
        </p:spPr>
        <p:txBody>
          <a:bodyPr>
            <a:normAutofit/>
          </a:bodyPr>
          <a:lstStyle/>
          <a:p>
            <a:r>
              <a:rPr lang="en-US" dirty="0"/>
              <a:t>Can include other networks, including centralized ones.</a:t>
            </a:r>
          </a:p>
          <a:p>
            <a:r>
              <a:rPr lang="en-US" dirty="0"/>
              <a:t>Or new blockchain networks we build from scratch.</a:t>
            </a:r>
          </a:p>
          <a:p>
            <a:r>
              <a:rPr lang="en-US" dirty="0"/>
              <a:t>Earth’s 1.1 trillion txns</a:t>
            </a:r>
          </a:p>
          <a:p>
            <a:pPr lvl="1"/>
            <a:r>
              <a:rPr lang="en-US" dirty="0"/>
              <a:t>At $0.10 = </a:t>
            </a:r>
            <a:r>
              <a:rPr lang="en-US" b="1" u="sng" dirty="0">
                <a:solidFill>
                  <a:srgbClr val="00B050"/>
                </a:solidFill>
              </a:rPr>
              <a:t>$100B per year</a:t>
            </a:r>
            <a:r>
              <a:rPr lang="en-US" dirty="0"/>
              <a:t> in revenue. From </a:t>
            </a:r>
            <a:r>
              <a:rPr lang="en-US" i="1" u="sng" dirty="0"/>
              <a:t>payments</a:t>
            </a:r>
            <a:r>
              <a:rPr lang="en-US" dirty="0"/>
              <a:t> alone.</a:t>
            </a:r>
          </a:p>
          <a:p>
            <a:pPr lvl="1"/>
            <a:r>
              <a:rPr lang="en-US" dirty="0"/>
              <a:t>Doubles roughly every ~ 5 years.</a:t>
            </a:r>
          </a:p>
          <a:p>
            <a:r>
              <a:rPr lang="en-US" dirty="0"/>
              <a:t>Chase revenues, instead of cutting costs.</a:t>
            </a:r>
          </a:p>
          <a:p>
            <a:r>
              <a:rPr lang="en-US" dirty="0"/>
              <a:t>More users = more Bitcoin adoption = higher price.</a:t>
            </a:r>
          </a:p>
          <a:p>
            <a:endParaRPr lang="en-US" dirty="0"/>
          </a:p>
          <a:p>
            <a:r>
              <a:rPr lang="en-US" b="1" dirty="0">
                <a:solidFill>
                  <a:srgbClr val="FF0000"/>
                </a:solidFill>
              </a:rPr>
              <a:t>Important because:</a:t>
            </a:r>
            <a:r>
              <a:rPr lang="en-US" dirty="0"/>
              <a:t> BIP 300/301 can be activated by 51% hashrate alone … without any change to the Bitcoin Core software.</a:t>
            </a:r>
          </a:p>
        </p:txBody>
      </p:sp>
      <p:sp>
        <p:nvSpPr>
          <p:cNvPr id="4" name="Footer Placeholder 3">
            <a:extLst>
              <a:ext uri="{FF2B5EF4-FFF2-40B4-BE49-F238E27FC236}">
                <a16:creationId xmlns:a16="http://schemas.microsoft.com/office/drawing/2014/main" id="{86F89F88-6E6D-1E1D-6CB6-E87E0938DAE8}"/>
              </a:ext>
            </a:extLst>
          </p:cNvPr>
          <p:cNvSpPr>
            <a:spLocks noGrp="1"/>
          </p:cNvSpPr>
          <p:nvPr>
            <p:ph type="ftr" sz="quarter" idx="11"/>
          </p:nvPr>
        </p:nvSpPr>
        <p:spPr>
          <a:xfrm>
            <a:off x="536028" y="6452604"/>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
        <p:nvSpPr>
          <p:cNvPr id="5" name="Slide Number Placeholder 4">
            <a:extLst>
              <a:ext uri="{FF2B5EF4-FFF2-40B4-BE49-F238E27FC236}">
                <a16:creationId xmlns:a16="http://schemas.microsoft.com/office/drawing/2014/main" id="{03E26A78-A0FF-A079-D443-3D9F138E9B8E}"/>
              </a:ext>
            </a:extLst>
          </p:cNvPr>
          <p:cNvSpPr>
            <a:spLocks noGrp="1"/>
          </p:cNvSpPr>
          <p:nvPr>
            <p:ph type="sldNum" sz="quarter" idx="12"/>
          </p:nvPr>
        </p:nvSpPr>
        <p:spPr/>
        <p:txBody>
          <a:bodyPr/>
          <a:lstStyle/>
          <a:p>
            <a:fld id="{B6877F82-84DC-415B-8D0D-0C674AA6E930}" type="slidenum">
              <a:rPr lang="en-US" smtClean="0"/>
              <a:t>25</a:t>
            </a:fld>
            <a:endParaRPr lang="en-US"/>
          </a:p>
        </p:txBody>
      </p:sp>
    </p:spTree>
    <p:extLst>
      <p:ext uri="{BB962C8B-B14F-4D97-AF65-F5344CB8AC3E}">
        <p14:creationId xmlns:p14="http://schemas.microsoft.com/office/powerpoint/2010/main" val="30391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D1E4-2ADB-4B37-B70D-839CAE758206}"/>
              </a:ext>
            </a:extLst>
          </p:cNvPr>
          <p:cNvSpPr>
            <a:spLocks noGrp="1"/>
          </p:cNvSpPr>
          <p:nvPr>
            <p:ph type="title"/>
          </p:nvPr>
        </p:nvSpPr>
        <p:spPr>
          <a:xfrm>
            <a:off x="838199" y="365126"/>
            <a:ext cx="10450189" cy="810532"/>
          </a:xfrm>
          <a:solidFill>
            <a:schemeClr val="bg1">
              <a:lumMod val="95000"/>
            </a:schemeClr>
          </a:solidFill>
          <a:ln>
            <a:solidFill>
              <a:schemeClr val="tx1"/>
            </a:solidFill>
          </a:ln>
        </p:spPr>
        <p:txBody>
          <a:bodyPr>
            <a:normAutofit fontScale="90000"/>
          </a:bodyPr>
          <a:lstStyle/>
          <a:p>
            <a:r>
              <a:rPr lang="en-US" dirty="0"/>
              <a:t>Final Thoughts -- Why BIP300 Guarantees Success</a:t>
            </a:r>
          </a:p>
        </p:txBody>
      </p:sp>
      <p:sp>
        <p:nvSpPr>
          <p:cNvPr id="3" name="Content Placeholder 2">
            <a:extLst>
              <a:ext uri="{FF2B5EF4-FFF2-40B4-BE49-F238E27FC236}">
                <a16:creationId xmlns:a16="http://schemas.microsoft.com/office/drawing/2014/main" id="{DA32E257-7672-962A-5277-30581900E325}"/>
              </a:ext>
            </a:extLst>
          </p:cNvPr>
          <p:cNvSpPr>
            <a:spLocks noGrp="1"/>
          </p:cNvSpPr>
          <p:nvPr>
            <p:ph idx="1"/>
          </p:nvPr>
        </p:nvSpPr>
        <p:spPr>
          <a:xfrm>
            <a:off x="1259113" y="1857828"/>
            <a:ext cx="7362371" cy="3701144"/>
          </a:xfrm>
          <a:solidFill>
            <a:schemeClr val="bg1">
              <a:lumMod val="95000"/>
            </a:schemeClr>
          </a:solidFill>
          <a:ln>
            <a:solidFill>
              <a:schemeClr val="tx1"/>
            </a:solidFill>
          </a:ln>
        </p:spPr>
        <p:txBody>
          <a:bodyPr>
            <a:normAutofit/>
          </a:bodyPr>
          <a:lstStyle/>
          <a:p>
            <a:pPr>
              <a:buFont typeface="Wingdings" panose="05000000000000000000" pitchFamily="2" charset="2"/>
              <a:buChar char="Ø"/>
            </a:pPr>
            <a:r>
              <a:rPr lang="en-US" dirty="0"/>
              <a:t>1) Commanding Heights – Capture these, and the rival currencies will surrender.</a:t>
            </a:r>
          </a:p>
          <a:p>
            <a:pPr>
              <a:buFont typeface="Wingdings" panose="05000000000000000000" pitchFamily="2" charset="2"/>
              <a:buChar char="Ø"/>
            </a:pPr>
            <a:r>
              <a:rPr lang="en-US" dirty="0"/>
              <a:t>2) Batting Cleanup – Fundamental Value, “Mining Decentralization”, Anti-Scam, Security Budget, Small blocks, Creativity</a:t>
            </a:r>
          </a:p>
          <a:p>
            <a:pPr>
              <a:buFont typeface="Wingdings" panose="05000000000000000000" pitchFamily="2" charset="2"/>
              <a:buChar char="Ø"/>
            </a:pPr>
            <a:r>
              <a:rPr lang="en-US" dirty="0"/>
              <a:t> 3) Culture – Why static cultures always fail, how to combine progress with stability.</a:t>
            </a:r>
          </a:p>
          <a:p>
            <a:endParaRPr lang="en-US" dirty="0"/>
          </a:p>
          <a:p>
            <a:endParaRPr lang="en-US" dirty="0"/>
          </a:p>
        </p:txBody>
      </p:sp>
      <p:sp>
        <p:nvSpPr>
          <p:cNvPr id="4" name="Footer Placeholder 3">
            <a:extLst>
              <a:ext uri="{FF2B5EF4-FFF2-40B4-BE49-F238E27FC236}">
                <a16:creationId xmlns:a16="http://schemas.microsoft.com/office/drawing/2014/main" id="{37AD7B72-FC03-2C7E-07A2-1A27CFDE0799}"/>
              </a:ext>
            </a:extLst>
          </p:cNvPr>
          <p:cNvSpPr>
            <a:spLocks noGrp="1"/>
          </p:cNvSpPr>
          <p:nvPr>
            <p:ph type="ftr" sz="quarter" idx="11"/>
          </p:nvPr>
        </p:nvSpPr>
        <p:spPr>
          <a:xfrm>
            <a:off x="536028" y="6356350"/>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Tree>
    <p:extLst>
      <p:ext uri="{BB962C8B-B14F-4D97-AF65-F5344CB8AC3E}">
        <p14:creationId xmlns:p14="http://schemas.microsoft.com/office/powerpoint/2010/main" val="1881670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7D1C-637F-200E-EAD2-843A80DF546F}"/>
              </a:ext>
            </a:extLst>
          </p:cNvPr>
          <p:cNvSpPr>
            <a:spLocks noGrp="1"/>
          </p:cNvSpPr>
          <p:nvPr>
            <p:ph type="title"/>
          </p:nvPr>
        </p:nvSpPr>
        <p:spPr>
          <a:xfrm>
            <a:off x="199572" y="227467"/>
            <a:ext cx="7101114" cy="832076"/>
          </a:xfrm>
          <a:solidFill>
            <a:schemeClr val="bg1">
              <a:lumMod val="95000"/>
            </a:schemeClr>
          </a:solidFill>
          <a:ln>
            <a:solidFill>
              <a:schemeClr val="tx1"/>
            </a:solidFill>
          </a:ln>
        </p:spPr>
        <p:txBody>
          <a:bodyPr/>
          <a:lstStyle/>
          <a:p>
            <a:r>
              <a:rPr lang="en-US" dirty="0"/>
              <a:t>1) The Commanding Heights</a:t>
            </a:r>
          </a:p>
        </p:txBody>
      </p:sp>
      <p:sp>
        <p:nvSpPr>
          <p:cNvPr id="3" name="Text Placeholder 2">
            <a:extLst>
              <a:ext uri="{FF2B5EF4-FFF2-40B4-BE49-F238E27FC236}">
                <a16:creationId xmlns:a16="http://schemas.microsoft.com/office/drawing/2014/main" id="{4604D188-E256-2752-6E8B-5D22A2F086B1}"/>
              </a:ext>
            </a:extLst>
          </p:cNvPr>
          <p:cNvSpPr>
            <a:spLocks noGrp="1"/>
          </p:cNvSpPr>
          <p:nvPr>
            <p:ph type="body" idx="1"/>
          </p:nvPr>
        </p:nvSpPr>
        <p:spPr>
          <a:xfrm>
            <a:off x="326571" y="1480458"/>
            <a:ext cx="11538857" cy="4702628"/>
          </a:xfrm>
          <a:solidFill>
            <a:schemeClr val="bg1">
              <a:lumMod val="95000"/>
            </a:schemeClr>
          </a:solidFill>
          <a:ln>
            <a:solidFill>
              <a:schemeClr val="tx1"/>
            </a:solidFill>
          </a:ln>
        </p:spPr>
        <p:txBody>
          <a:bodyPr>
            <a:normAutofit/>
          </a:bodyPr>
          <a:lstStyle/>
          <a:p>
            <a:r>
              <a:rPr lang="en-US" dirty="0"/>
              <a:t>Capture these 3 dimensions, and you have an insurmountable advantage:</a:t>
            </a:r>
          </a:p>
          <a:p>
            <a:pPr lvl="1"/>
            <a:r>
              <a:rPr lang="en-US" b="1" dirty="0"/>
              <a:t>Scalability</a:t>
            </a:r>
            <a:r>
              <a:rPr lang="en-US" dirty="0"/>
              <a:t> –  money has network effects. So whoever can’t scale, is at a permanent, fatal disadvantage. Bip300 allows a team of larger-block sidechains to reach planetary scale immediately, giving 8 billion people their own UTXO. See: </a:t>
            </a:r>
            <a:r>
              <a:rPr lang="en-US" dirty="0">
                <a:hlinkClick r:id="rId2"/>
              </a:rPr>
              <a:t>https://www.truthcoin.info/blog/thunder/</a:t>
            </a:r>
            <a:r>
              <a:rPr lang="en-US" dirty="0"/>
              <a:t> </a:t>
            </a:r>
          </a:p>
          <a:p>
            <a:pPr lvl="1"/>
            <a:r>
              <a:rPr lang="en-US" b="1" dirty="0"/>
              <a:t>Privacy</a:t>
            </a:r>
            <a:r>
              <a:rPr lang="en-US" dirty="0"/>
              <a:t> – It is difficult to </a:t>
            </a:r>
            <a:r>
              <a:rPr lang="en-US" i="1" u="sng" dirty="0"/>
              <a:t>openly</a:t>
            </a:r>
            <a:r>
              <a:rPr lang="en-US" dirty="0"/>
              <a:t> innovate privacy – at least, privacy of the </a:t>
            </a:r>
            <a:r>
              <a:rPr lang="en-US" i="1" u="sng" dirty="0"/>
              <a:t>truly subversive kind that matters</a:t>
            </a:r>
            <a:r>
              <a:rPr lang="en-US" dirty="0"/>
              <a:t>. That is why it is best to just </a:t>
            </a:r>
            <a:r>
              <a:rPr lang="en-US" i="1" u="sng" dirty="0"/>
              <a:t>copy</a:t>
            </a:r>
            <a:r>
              <a:rPr lang="en-US" dirty="0"/>
              <a:t> the already existing zCash sidechain. This was </a:t>
            </a:r>
            <a:r>
              <a:rPr lang="en-US" i="1" dirty="0"/>
              <a:t>already done</a:t>
            </a:r>
            <a:r>
              <a:rPr lang="en-US" dirty="0"/>
              <a:t>, back in 2020. Try it!</a:t>
            </a:r>
          </a:p>
          <a:p>
            <a:pPr lvl="1"/>
            <a:r>
              <a:rPr lang="en-US" b="1" dirty="0"/>
              <a:t>Ossification</a:t>
            </a:r>
            <a:r>
              <a:rPr lang="en-US" dirty="0"/>
              <a:t> – It is difficult to “compete on ossification”. Whoever has </a:t>
            </a:r>
            <a:r>
              <a:rPr lang="en-US" i="1" u="sng" dirty="0"/>
              <a:t>gone the longest without changing</a:t>
            </a:r>
            <a:r>
              <a:rPr lang="en-US" dirty="0"/>
              <a:t>, is the most ossified, no matter what the rivals do later. So, this advantage goes to whoever can ossify </a:t>
            </a:r>
            <a:r>
              <a:rPr lang="en-US" i="1" u="sng" dirty="0"/>
              <a:t>first.</a:t>
            </a:r>
            <a:r>
              <a:rPr lang="en-US" dirty="0"/>
              <a:t> Bip300 allows us to ossify immediately – no L1 changes are ever needed ever again. Instead, they take place on L2 where they belong.</a:t>
            </a:r>
            <a:endParaRPr lang="en-US" b="1" i="1" u="sng" dirty="0"/>
          </a:p>
        </p:txBody>
      </p:sp>
    </p:spTree>
    <p:extLst>
      <p:ext uri="{BB962C8B-B14F-4D97-AF65-F5344CB8AC3E}">
        <p14:creationId xmlns:p14="http://schemas.microsoft.com/office/powerpoint/2010/main" val="17979439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8598-5B7A-808B-2F96-7D8EE74F75C6}"/>
              </a:ext>
            </a:extLst>
          </p:cNvPr>
          <p:cNvSpPr>
            <a:spLocks noGrp="1"/>
          </p:cNvSpPr>
          <p:nvPr>
            <p:ph type="title"/>
          </p:nvPr>
        </p:nvSpPr>
        <p:spPr>
          <a:xfrm>
            <a:off x="228602" y="176440"/>
            <a:ext cx="4474028" cy="752474"/>
          </a:xfrm>
          <a:solidFill>
            <a:schemeClr val="bg1">
              <a:lumMod val="95000"/>
            </a:schemeClr>
          </a:solidFill>
          <a:ln>
            <a:solidFill>
              <a:schemeClr val="tx1"/>
            </a:solidFill>
          </a:ln>
        </p:spPr>
        <p:txBody>
          <a:bodyPr>
            <a:normAutofit/>
          </a:bodyPr>
          <a:lstStyle/>
          <a:p>
            <a:r>
              <a:rPr lang="en-US" dirty="0"/>
              <a:t>2) Batting Cleanup </a:t>
            </a:r>
          </a:p>
        </p:txBody>
      </p:sp>
      <p:sp>
        <p:nvSpPr>
          <p:cNvPr id="3" name="Text Placeholder 2">
            <a:extLst>
              <a:ext uri="{FF2B5EF4-FFF2-40B4-BE49-F238E27FC236}">
                <a16:creationId xmlns:a16="http://schemas.microsoft.com/office/drawing/2014/main" id="{036B0CCC-7AF9-3FC1-541D-A7D5F7E4CA15}"/>
              </a:ext>
            </a:extLst>
          </p:cNvPr>
          <p:cNvSpPr>
            <a:spLocks noGrp="1"/>
          </p:cNvSpPr>
          <p:nvPr>
            <p:ph type="body" idx="1"/>
          </p:nvPr>
        </p:nvSpPr>
        <p:spPr>
          <a:xfrm>
            <a:off x="312057" y="1117599"/>
            <a:ext cx="11567886" cy="5433332"/>
          </a:xfrm>
          <a:solidFill>
            <a:schemeClr val="bg1">
              <a:lumMod val="95000"/>
            </a:schemeClr>
          </a:solidFill>
          <a:ln>
            <a:solidFill>
              <a:schemeClr val="tx1"/>
            </a:solidFill>
          </a:ln>
        </p:spPr>
        <p:txBody>
          <a:bodyPr>
            <a:normAutofit/>
          </a:bodyPr>
          <a:lstStyle/>
          <a:p>
            <a:r>
              <a:rPr lang="en-US" dirty="0"/>
              <a:t>BIP300 also solves these problems (as a kind of side-effect):</a:t>
            </a:r>
          </a:p>
          <a:p>
            <a:pPr lvl="1"/>
            <a:r>
              <a:rPr lang="en-US" b="1" dirty="0"/>
              <a:t>Security Budget – </a:t>
            </a:r>
            <a:r>
              <a:rPr lang="en-US" dirty="0"/>
              <a:t>Miners automatically collect </a:t>
            </a:r>
            <a:r>
              <a:rPr lang="en-US" i="1" u="sng" dirty="0"/>
              <a:t>all txn fees from all chains</a:t>
            </a:r>
            <a:r>
              <a:rPr lang="en-US" dirty="0"/>
              <a:t>, without doing any additional work. Last year ~1.1 trillion txns on Earth, @ $0.10/tx = </a:t>
            </a:r>
            <a:r>
              <a:rPr lang="en-US" b="1" dirty="0">
                <a:ln>
                  <a:solidFill>
                    <a:sysClr val="windowText" lastClr="000000"/>
                  </a:solidFill>
                </a:ln>
                <a:solidFill>
                  <a:srgbClr val="92D050"/>
                </a:solidFill>
              </a:rPr>
              <a:t>$100B</a:t>
            </a:r>
            <a:r>
              <a:rPr lang="en-US" dirty="0"/>
              <a:t> per year in miner revenue. (And this figure doubles every ~5 years.)</a:t>
            </a:r>
            <a:endParaRPr lang="en-US" b="1" i="1" u="sng" dirty="0"/>
          </a:p>
          <a:p>
            <a:pPr lvl="1"/>
            <a:r>
              <a:rPr lang="en-US" b="1" dirty="0"/>
              <a:t>Fundamental Value</a:t>
            </a:r>
            <a:r>
              <a:rPr lang="en-US" dirty="0"/>
              <a:t> –  BIP300 focuses on fees – aka building chains that people use. See: </a:t>
            </a:r>
            <a:r>
              <a:rPr lang="en-US" dirty="0">
                <a:hlinkClick r:id="rId2"/>
              </a:rPr>
              <a:t>truthcoin.info/blog/bitnames/</a:t>
            </a:r>
            <a:r>
              <a:rPr lang="en-US" dirty="0"/>
              <a:t> + </a:t>
            </a:r>
            <a:r>
              <a:rPr lang="en-US" dirty="0">
                <a:hlinkClick r:id="rId3"/>
              </a:rPr>
              <a:t>truthcoin.info/blog/bit-assets/</a:t>
            </a:r>
            <a:r>
              <a:rPr lang="en-US" dirty="0"/>
              <a:t> + </a:t>
            </a:r>
            <a:r>
              <a:rPr lang="en-US" dirty="0">
                <a:hlinkClick r:id="rId4"/>
              </a:rPr>
              <a:t>bitcoinhivemind.com/</a:t>
            </a:r>
            <a:r>
              <a:rPr lang="en-US" dirty="0"/>
              <a:t>  This drives </a:t>
            </a:r>
            <a:r>
              <a:rPr lang="en-US" b="1" i="1" u="sng" dirty="0"/>
              <a:t>real</a:t>
            </a:r>
            <a:r>
              <a:rPr lang="en-US" dirty="0"/>
              <a:t> adoption – loyal users, not speculators.</a:t>
            </a:r>
          </a:p>
          <a:p>
            <a:pPr lvl="1"/>
            <a:r>
              <a:rPr lang="en-US" b="1" dirty="0"/>
              <a:t>Mining Decentralization</a:t>
            </a:r>
            <a:r>
              <a:rPr lang="en-US" dirty="0"/>
              <a:t> – Reduce the bargaining power of pools! The best way, is to support: (1) inter-pool competition, (2) PPS/FPPS, (3) frequent on-chain pool2hasher payments. Thunder (one of our sidechains) facilitates this already. We are building optimized open source pool software, to further this use-case and set a good example.</a:t>
            </a:r>
          </a:p>
          <a:p>
            <a:pPr lvl="1"/>
            <a:r>
              <a:rPr lang="en-US" b="1" dirty="0"/>
              <a:t>Anti-Scam</a:t>
            </a:r>
            <a:r>
              <a:rPr lang="en-US" dirty="0"/>
              <a:t> – Scams plague our industry. Bad PR and regulatory headaches. After Bip300, all innovation will be absorbed into the winning coin, not compete with it.  This removes the justification for creating new coins – which is the basis of the scams.</a:t>
            </a:r>
          </a:p>
        </p:txBody>
      </p:sp>
    </p:spTree>
    <p:extLst>
      <p:ext uri="{BB962C8B-B14F-4D97-AF65-F5344CB8AC3E}">
        <p14:creationId xmlns:p14="http://schemas.microsoft.com/office/powerpoint/2010/main" val="29820806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8598-5B7A-808B-2F96-7D8EE74F75C6}"/>
              </a:ext>
            </a:extLst>
          </p:cNvPr>
          <p:cNvSpPr>
            <a:spLocks noGrp="1"/>
          </p:cNvSpPr>
          <p:nvPr>
            <p:ph type="title"/>
          </p:nvPr>
        </p:nvSpPr>
        <p:spPr>
          <a:xfrm>
            <a:off x="228600" y="176440"/>
            <a:ext cx="9554029" cy="752474"/>
          </a:xfrm>
          <a:solidFill>
            <a:schemeClr val="bg1">
              <a:lumMod val="95000"/>
            </a:schemeClr>
          </a:solidFill>
          <a:ln>
            <a:solidFill>
              <a:schemeClr val="tx1"/>
            </a:solidFill>
          </a:ln>
        </p:spPr>
        <p:txBody>
          <a:bodyPr>
            <a:normAutofit/>
          </a:bodyPr>
          <a:lstStyle/>
          <a:p>
            <a:r>
              <a:rPr lang="en-US" dirty="0"/>
              <a:t>3) Culture as Suicide</a:t>
            </a:r>
          </a:p>
        </p:txBody>
      </p:sp>
      <p:sp>
        <p:nvSpPr>
          <p:cNvPr id="3" name="Text Placeholder 2">
            <a:extLst>
              <a:ext uri="{FF2B5EF4-FFF2-40B4-BE49-F238E27FC236}">
                <a16:creationId xmlns:a16="http://schemas.microsoft.com/office/drawing/2014/main" id="{036B0CCC-7AF9-3FC1-541D-A7D5F7E4CA15}"/>
              </a:ext>
            </a:extLst>
          </p:cNvPr>
          <p:cNvSpPr>
            <a:spLocks noGrp="1"/>
          </p:cNvSpPr>
          <p:nvPr>
            <p:ph type="body" idx="1"/>
          </p:nvPr>
        </p:nvSpPr>
        <p:spPr>
          <a:xfrm>
            <a:off x="551544" y="1088571"/>
            <a:ext cx="6952342" cy="4397829"/>
          </a:xfrm>
          <a:solidFill>
            <a:schemeClr val="bg1">
              <a:lumMod val="95000"/>
            </a:schemeClr>
          </a:solidFill>
          <a:ln>
            <a:solidFill>
              <a:schemeClr val="tx1"/>
            </a:solidFill>
          </a:ln>
        </p:spPr>
        <p:txBody>
          <a:bodyPr>
            <a:normAutofit fontScale="62500" lnSpcReduction="20000"/>
          </a:bodyPr>
          <a:lstStyle/>
          <a:p>
            <a:r>
              <a:rPr lang="en-US" dirty="0"/>
              <a:t>“[Easter Islanders] may have arrived on the island as early as the fifth century CE. They developed a complex Stone Age civilization, which suddenly collapsed over a millennium later. By some accounts there was starvation, war and perhaps cannibalism. The population fell to a small fraction of what it had been, and their culture was lost.</a:t>
            </a:r>
            <a:br>
              <a:rPr lang="en-US" dirty="0"/>
            </a:br>
            <a:r>
              <a:rPr lang="en-US" dirty="0"/>
              <a:t>	The prevailing theory is that the Easter Islanders brought disaster upon themselves, in part by chopping down the forest which had originally covered most of the island. They eliminated the most useful species of tree altogether. </a:t>
            </a:r>
            <a:br>
              <a:rPr lang="en-US" dirty="0"/>
            </a:br>
            <a:r>
              <a:rPr lang="en-US" dirty="0"/>
              <a:t>…</a:t>
            </a:r>
            <a:br>
              <a:rPr lang="en-US" dirty="0"/>
            </a:br>
            <a:r>
              <a:rPr lang="en-US" dirty="0"/>
              <a:t>	Of the hundreds of statues on the island, built over the course of several centuries, fewer than half are at their intended destinations. The rest, including the largest, are in various stages of completion, with as many as 10% already in transit on specially built roads. Again there are conflicting explanations, but, according to the prevailing theory, it is because there was a large increase in the rate of statue-building just before it stopped for ever. In other words, as disaster loomed, the islanders diverted ever more effort not into addressing the problem – for they did not know how to do that – but into making ever more and bigger (but very rarely better) monuments to their ancestors. And what were those roads made of? Trees.”</a:t>
            </a:r>
            <a:br>
              <a:rPr lang="en-US" dirty="0"/>
            </a:br>
            <a:r>
              <a:rPr lang="en-US" dirty="0"/>
              <a:t>	-David Deutsch, </a:t>
            </a:r>
            <a:r>
              <a:rPr lang="en-US" i="1" dirty="0"/>
              <a:t>The Beginning of Infinity</a:t>
            </a:r>
          </a:p>
        </p:txBody>
      </p:sp>
      <p:pic>
        <p:nvPicPr>
          <p:cNvPr id="5" name="Picture 4">
            <a:extLst>
              <a:ext uri="{FF2B5EF4-FFF2-40B4-BE49-F238E27FC236}">
                <a16:creationId xmlns:a16="http://schemas.microsoft.com/office/drawing/2014/main" id="{8943BF1A-CD5D-E75F-21A0-FD471A90B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4" y="1088570"/>
            <a:ext cx="3906750" cy="5210629"/>
          </a:xfrm>
          <a:prstGeom prst="rect">
            <a:avLst/>
          </a:prstGeom>
        </p:spPr>
      </p:pic>
      <p:pic>
        <p:nvPicPr>
          <p:cNvPr id="8" name="Picture 7">
            <a:extLst>
              <a:ext uri="{FF2B5EF4-FFF2-40B4-BE49-F238E27FC236}">
                <a16:creationId xmlns:a16="http://schemas.microsoft.com/office/drawing/2014/main" id="{D8A7D17E-D1C1-93EA-34EB-C6AD1FB61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9078" y="2384880"/>
            <a:ext cx="2210703" cy="1200150"/>
          </a:xfrm>
          <a:prstGeom prst="rect">
            <a:avLst/>
          </a:prstGeom>
        </p:spPr>
      </p:pic>
      <p:pic>
        <p:nvPicPr>
          <p:cNvPr id="7" name="Picture 6">
            <a:extLst>
              <a:ext uri="{FF2B5EF4-FFF2-40B4-BE49-F238E27FC236}">
                <a16:creationId xmlns:a16="http://schemas.microsoft.com/office/drawing/2014/main" id="{4B7C3BF7-5283-FB58-9CFB-42DFB9EA3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850" y="2384879"/>
            <a:ext cx="2210703" cy="1200150"/>
          </a:xfrm>
          <a:prstGeom prst="rect">
            <a:avLst/>
          </a:prstGeom>
        </p:spPr>
      </p:pic>
      <p:sp>
        <p:nvSpPr>
          <p:cNvPr id="9" name="Text Placeholder 2">
            <a:extLst>
              <a:ext uri="{FF2B5EF4-FFF2-40B4-BE49-F238E27FC236}">
                <a16:creationId xmlns:a16="http://schemas.microsoft.com/office/drawing/2014/main" id="{3E299A15-8A18-BA3C-5EC2-D6C5A0D1843E}"/>
              </a:ext>
            </a:extLst>
          </p:cNvPr>
          <p:cNvSpPr txBox="1">
            <a:spLocks/>
          </p:cNvSpPr>
          <p:nvPr/>
        </p:nvSpPr>
        <p:spPr>
          <a:xfrm>
            <a:off x="228600" y="5769429"/>
            <a:ext cx="7338525" cy="977446"/>
          </a:xfrm>
          <a:prstGeom prst="rect">
            <a:avLst/>
          </a:prstGeom>
          <a:solidFill>
            <a:schemeClr val="bg1">
              <a:lumMod val="95000"/>
            </a:schemeClr>
          </a:solidFill>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Bip300 </a:t>
            </a:r>
            <a:r>
              <a:rPr lang="en-US" i="1" u="sng" dirty="0"/>
              <a:t>fosters</a:t>
            </a:r>
            <a:r>
              <a:rPr lang="en-US" dirty="0"/>
              <a:t> L1 openness to change, &amp; innovation. But this change is opt-in and reversible. Thus, Bip300 also fosters ossification.</a:t>
            </a:r>
            <a:endParaRPr lang="en-US" i="1" dirty="0"/>
          </a:p>
        </p:txBody>
      </p:sp>
      <p:sp>
        <p:nvSpPr>
          <p:cNvPr id="10" name="Text Placeholder 2">
            <a:extLst>
              <a:ext uri="{FF2B5EF4-FFF2-40B4-BE49-F238E27FC236}">
                <a16:creationId xmlns:a16="http://schemas.microsoft.com/office/drawing/2014/main" id="{88E5B84D-C762-BF7B-CB6F-99DD90D33C96}"/>
              </a:ext>
            </a:extLst>
          </p:cNvPr>
          <p:cNvSpPr txBox="1">
            <a:spLocks/>
          </p:cNvSpPr>
          <p:nvPr/>
        </p:nvSpPr>
        <p:spPr>
          <a:xfrm>
            <a:off x="3550295" y="5426530"/>
            <a:ext cx="507355" cy="310695"/>
          </a:xfrm>
          <a:prstGeom prst="rect">
            <a:avLst/>
          </a:prstGeom>
          <a:solidFill>
            <a:schemeClr val="bg1">
              <a:lumMod val="95000"/>
            </a:schemeClr>
          </a:solidFill>
          <a:ln>
            <a:solidFill>
              <a:schemeClr val="tx1"/>
            </a:solidFill>
          </a:ln>
        </p:spPr>
        <p:txBody>
          <a:bodyPr vert="horz" lIns="91440" tIns="45720" rIns="91440" bIns="45720" rtlCol="0" anchor="b">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VS.</a:t>
            </a:r>
            <a:endParaRPr lang="en-US" i="1" dirty="0"/>
          </a:p>
        </p:txBody>
      </p:sp>
      <p:sp>
        <p:nvSpPr>
          <p:cNvPr id="4" name="Text Placeholder 2">
            <a:extLst>
              <a:ext uri="{FF2B5EF4-FFF2-40B4-BE49-F238E27FC236}">
                <a16:creationId xmlns:a16="http://schemas.microsoft.com/office/drawing/2014/main" id="{B7C97704-69F8-CAAC-9256-1411C492D042}"/>
              </a:ext>
            </a:extLst>
          </p:cNvPr>
          <p:cNvSpPr txBox="1">
            <a:spLocks/>
          </p:cNvSpPr>
          <p:nvPr/>
        </p:nvSpPr>
        <p:spPr>
          <a:xfrm>
            <a:off x="8801642" y="6202589"/>
            <a:ext cx="2608139" cy="544286"/>
          </a:xfrm>
          <a:prstGeom prst="rect">
            <a:avLst/>
          </a:prstGeom>
          <a:solidFill>
            <a:schemeClr val="bg1">
              <a:lumMod val="95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See </a:t>
            </a:r>
            <a:r>
              <a:rPr lang="en-US" b="1" u="sng" dirty="0"/>
              <a:t>Appendix 3</a:t>
            </a:r>
            <a:endParaRPr lang="en-US" b="1" i="1" u="sng" dirty="0"/>
          </a:p>
        </p:txBody>
      </p:sp>
    </p:spTree>
    <p:extLst>
      <p:ext uri="{BB962C8B-B14F-4D97-AF65-F5344CB8AC3E}">
        <p14:creationId xmlns:p14="http://schemas.microsoft.com/office/powerpoint/2010/main" val="9240107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ADB8-0FB2-D01C-3968-59813E100305}"/>
              </a:ext>
            </a:extLst>
          </p:cNvPr>
          <p:cNvSpPr>
            <a:spLocks noGrp="1"/>
          </p:cNvSpPr>
          <p:nvPr>
            <p:ph type="title"/>
          </p:nvPr>
        </p:nvSpPr>
        <p:spPr/>
        <p:txBody>
          <a:bodyPr/>
          <a:lstStyle/>
          <a:p>
            <a:r>
              <a:rPr lang="en-US" dirty="0"/>
              <a:t>My 1000+ Pages About Bitcoin</a:t>
            </a:r>
          </a:p>
        </p:txBody>
      </p:sp>
      <p:sp>
        <p:nvSpPr>
          <p:cNvPr id="4" name="Footer Placeholder 3">
            <a:extLst>
              <a:ext uri="{FF2B5EF4-FFF2-40B4-BE49-F238E27FC236}">
                <a16:creationId xmlns:a16="http://schemas.microsoft.com/office/drawing/2014/main" id="{59EF08E5-5672-FFB3-00DE-90D10D483E44}"/>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C0D1A689-C80B-5CFF-9B48-4BE44E4CBB59}"/>
              </a:ext>
            </a:extLst>
          </p:cNvPr>
          <p:cNvSpPr>
            <a:spLocks noGrp="1"/>
          </p:cNvSpPr>
          <p:nvPr>
            <p:ph type="sldNum" sz="quarter" idx="12"/>
          </p:nvPr>
        </p:nvSpPr>
        <p:spPr/>
        <p:txBody>
          <a:bodyPr/>
          <a:lstStyle/>
          <a:p>
            <a:fld id="{B6877F82-84DC-415B-8D0D-0C674AA6E930}" type="slidenum">
              <a:rPr lang="en-US" smtClean="0"/>
              <a:t>3</a:t>
            </a:fld>
            <a:endParaRPr lang="en-US"/>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4"/>
          <a:stretch>
            <a:fillRect/>
          </a:stretch>
        </p:blipFill>
        <p:spPr>
          <a:xfrm>
            <a:off x="0" y="2360685"/>
            <a:ext cx="12192000" cy="3577069"/>
          </a:xfrm>
          <a:prstGeom prst="rect">
            <a:avLst/>
          </a:prstGeom>
        </p:spPr>
      </p:pic>
      <p:sp>
        <p:nvSpPr>
          <p:cNvPr id="8" name="TextBox 7">
            <a:extLst>
              <a:ext uri="{FF2B5EF4-FFF2-40B4-BE49-F238E27FC236}">
                <a16:creationId xmlns:a16="http://schemas.microsoft.com/office/drawing/2014/main" id="{307EDB89-02C0-7E2F-A385-8F9945D04588}"/>
              </a:ext>
            </a:extLst>
          </p:cNvPr>
          <p:cNvSpPr txBox="1"/>
          <p:nvPr/>
        </p:nvSpPr>
        <p:spPr>
          <a:xfrm>
            <a:off x="715525" y="1181891"/>
            <a:ext cx="3528290" cy="646331"/>
          </a:xfrm>
          <a:prstGeom prst="rect">
            <a:avLst/>
          </a:prstGeom>
          <a:solidFill>
            <a:schemeClr val="bg1">
              <a:lumMod val="95000"/>
            </a:schemeClr>
          </a:solidFill>
          <a:ln>
            <a:solidFill>
              <a:schemeClr val="tx1"/>
            </a:solidFill>
          </a:ln>
        </p:spPr>
        <p:txBody>
          <a:bodyPr wrap="square" rtlCol="0">
            <a:spAutoFit/>
          </a:bodyPr>
          <a:lstStyle/>
          <a:p>
            <a:r>
              <a:rPr lang="en-US" dirty="0"/>
              <a:t>2012-2014 |  Statistician, Yale Econ </a:t>
            </a:r>
            <a:r>
              <a:rPr lang="en-US" dirty="0">
                <a:sym typeface="Wingdings" panose="05000000000000000000" pitchFamily="2" charset="2"/>
              </a:rPr>
              <a:t> Bitcoin Researcher</a:t>
            </a:r>
            <a:endParaRPr lang="en-US" dirty="0"/>
          </a:p>
        </p:txBody>
      </p:sp>
    </p:spTree>
    <p:extLst>
      <p:ext uri="{BB962C8B-B14F-4D97-AF65-F5344CB8AC3E}">
        <p14:creationId xmlns:p14="http://schemas.microsoft.com/office/powerpoint/2010/main" val="3738310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20F4-60E7-712A-AEA9-AB8A6B66D505}"/>
              </a:ext>
            </a:extLst>
          </p:cNvPr>
          <p:cNvSpPr>
            <a:spLocks noGrp="1"/>
          </p:cNvSpPr>
          <p:nvPr>
            <p:ph type="title"/>
          </p:nvPr>
        </p:nvSpPr>
        <p:spPr/>
        <p:txBody>
          <a:bodyPr/>
          <a:lstStyle/>
          <a:p>
            <a:r>
              <a:rPr lang="en-US" dirty="0"/>
              <a:t>How You Can Help</a:t>
            </a:r>
          </a:p>
        </p:txBody>
      </p:sp>
      <p:sp>
        <p:nvSpPr>
          <p:cNvPr id="3" name="Content Placeholder 2">
            <a:extLst>
              <a:ext uri="{FF2B5EF4-FFF2-40B4-BE49-F238E27FC236}">
                <a16:creationId xmlns:a16="http://schemas.microsoft.com/office/drawing/2014/main" id="{113D4BEC-E5FF-462F-0493-B8678AE865AD}"/>
              </a:ext>
            </a:extLst>
          </p:cNvPr>
          <p:cNvSpPr>
            <a:spLocks noGrp="1"/>
          </p:cNvSpPr>
          <p:nvPr>
            <p:ph idx="1"/>
          </p:nvPr>
        </p:nvSpPr>
        <p:spPr>
          <a:xfrm>
            <a:off x="536028" y="1305384"/>
            <a:ext cx="11054780" cy="5050965"/>
          </a:xfrm>
        </p:spPr>
        <p:txBody>
          <a:bodyPr/>
          <a:lstStyle/>
          <a:p>
            <a:r>
              <a:rPr lang="en-US" dirty="0"/>
              <a:t>Learn and spread the word</a:t>
            </a:r>
          </a:p>
          <a:p>
            <a:pPr lvl="1"/>
            <a:r>
              <a:rPr lang="en-US" dirty="0"/>
              <a:t>Join the Telegram – </a:t>
            </a:r>
            <a:r>
              <a:rPr lang="en-US" u="sng" dirty="0"/>
              <a:t>t.me/</a:t>
            </a:r>
            <a:r>
              <a:rPr lang="en-US" u="sng" dirty="0" err="1"/>
              <a:t>DcInsiders</a:t>
            </a:r>
            <a:endParaRPr lang="en-US" u="sng" dirty="0"/>
          </a:p>
          <a:p>
            <a:pPr lvl="1"/>
            <a:r>
              <a:rPr lang="en-US" dirty="0"/>
              <a:t>Try the software – </a:t>
            </a:r>
            <a:r>
              <a:rPr lang="en-US" u="sng" dirty="0"/>
              <a:t>releases.drivechain.info</a:t>
            </a:r>
            <a:r>
              <a:rPr lang="en-US" dirty="0"/>
              <a:t> </a:t>
            </a:r>
          </a:p>
          <a:p>
            <a:pPr lvl="1"/>
            <a:r>
              <a:rPr lang="en-US" dirty="0"/>
              <a:t>Read the BIPs / read </a:t>
            </a:r>
            <a:r>
              <a:rPr lang="en-US" u="sng" dirty="0"/>
              <a:t>drivechain.info</a:t>
            </a:r>
            <a:r>
              <a:rPr lang="en-US" dirty="0"/>
              <a:t> , to absorb the ideas</a:t>
            </a:r>
          </a:p>
          <a:p>
            <a:pPr lvl="1"/>
            <a:r>
              <a:rPr lang="en-US" dirty="0"/>
              <a:t>Follow me, @truthcoin on Twitter</a:t>
            </a:r>
          </a:p>
          <a:p>
            <a:endParaRPr lang="en-US" dirty="0"/>
          </a:p>
          <a:p>
            <a:r>
              <a:rPr lang="en-US" dirty="0"/>
              <a:t>Specifically, we eventually need either:</a:t>
            </a:r>
          </a:p>
          <a:p>
            <a:pPr lvl="1"/>
            <a:r>
              <a:rPr lang="en-US" dirty="0"/>
              <a:t>Bitcoin to take this idea</a:t>
            </a:r>
          </a:p>
          <a:p>
            <a:pPr lvl="2"/>
            <a:r>
              <a:rPr lang="en-US" dirty="0"/>
              <a:t>Core to merge the Bip300 pull request (will take years), OR</a:t>
            </a:r>
          </a:p>
          <a:p>
            <a:pPr lvl="2"/>
            <a:r>
              <a:rPr lang="en-US" dirty="0"/>
              <a:t>51% BTC hashrate to run the Bip300 software (MASF)</a:t>
            </a:r>
          </a:p>
          <a:p>
            <a:pPr lvl="1"/>
            <a:r>
              <a:rPr lang="en-US" dirty="0"/>
              <a:t>An Altcoin / Fork must take this idea</a:t>
            </a:r>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5D712566-67A2-D52D-0B14-61E83F938FFB}"/>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2F7CA76B-946C-1851-7AC2-1ED883C7A14A}"/>
              </a:ext>
            </a:extLst>
          </p:cNvPr>
          <p:cNvSpPr>
            <a:spLocks noGrp="1"/>
          </p:cNvSpPr>
          <p:nvPr>
            <p:ph type="sldNum" sz="quarter" idx="12"/>
          </p:nvPr>
        </p:nvSpPr>
        <p:spPr/>
        <p:txBody>
          <a:bodyPr/>
          <a:lstStyle/>
          <a:p>
            <a:fld id="{B6877F82-84DC-415B-8D0D-0C674AA6E930}" type="slidenum">
              <a:rPr lang="en-US" smtClean="0"/>
              <a:t>30</a:t>
            </a:fld>
            <a:endParaRPr lang="en-US"/>
          </a:p>
        </p:txBody>
      </p:sp>
    </p:spTree>
    <p:extLst>
      <p:ext uri="{BB962C8B-B14F-4D97-AF65-F5344CB8AC3E}">
        <p14:creationId xmlns:p14="http://schemas.microsoft.com/office/powerpoint/2010/main" val="134499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7A40D9-7D28-23C0-15D7-5907B6AECACF}"/>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49290" y="0"/>
            <a:ext cx="12093420" cy="6858000"/>
          </a:xfrm>
          <a:prstGeom prst="rect">
            <a:avLst/>
          </a:prstGeom>
        </p:spPr>
      </p:pic>
      <p:sp>
        <p:nvSpPr>
          <p:cNvPr id="7" name="Rectangle 6">
            <a:extLst>
              <a:ext uri="{FF2B5EF4-FFF2-40B4-BE49-F238E27FC236}">
                <a16:creationId xmlns:a16="http://schemas.microsoft.com/office/drawing/2014/main" id="{D5344DC7-13E6-860A-D4ED-71F8A0455CDE}"/>
              </a:ext>
            </a:extLst>
          </p:cNvPr>
          <p:cNvSpPr/>
          <p:nvPr/>
        </p:nvSpPr>
        <p:spPr>
          <a:xfrm>
            <a:off x="32368" y="32368"/>
            <a:ext cx="12110544" cy="6790843"/>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9D93C-35D1-937E-3208-2A06585EFA51}"/>
              </a:ext>
            </a:extLst>
          </p:cNvPr>
          <p:cNvSpPr>
            <a:spLocks noGrp="1"/>
          </p:cNvSpPr>
          <p:nvPr>
            <p:ph type="title"/>
          </p:nvPr>
        </p:nvSpPr>
        <p:spPr>
          <a:xfrm>
            <a:off x="2334705" y="1096321"/>
            <a:ext cx="7522589" cy="3911213"/>
          </a:xfrm>
        </p:spPr>
        <p:txBody>
          <a:bodyPr/>
          <a:lstStyle/>
          <a:p>
            <a:pPr algn="ctr"/>
            <a:r>
              <a:rPr lang="en-US" sz="8800" dirty="0"/>
              <a:t>Thank You</a:t>
            </a:r>
            <a:br>
              <a:rPr lang="en-US" sz="8800" dirty="0"/>
            </a:br>
            <a:r>
              <a:rPr lang="en-US" dirty="0"/>
              <a:t>For Your Attention</a:t>
            </a:r>
          </a:p>
        </p:txBody>
      </p:sp>
      <p:sp>
        <p:nvSpPr>
          <p:cNvPr id="4" name="Footer Placeholder 3">
            <a:extLst>
              <a:ext uri="{FF2B5EF4-FFF2-40B4-BE49-F238E27FC236}">
                <a16:creationId xmlns:a16="http://schemas.microsoft.com/office/drawing/2014/main" id="{6B6F69A1-29DD-6DD6-46B9-FA5E392095DB}"/>
              </a:ext>
            </a:extLst>
          </p:cNvPr>
          <p:cNvSpPr>
            <a:spLocks noGrp="1"/>
          </p:cNvSpPr>
          <p:nvPr>
            <p:ph type="ftr" sz="quarter" idx="11"/>
          </p:nvPr>
        </p:nvSpPr>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rgbClr val="002060"/>
                </a:solidFill>
              </a:rPr>
              <a:t>Paul’s Twitter:</a:t>
            </a:r>
            <a:r>
              <a:rPr lang="en-US" dirty="0">
                <a:solidFill>
                  <a:schemeClr val="bg1">
                    <a:lumMod val="75000"/>
                  </a:schemeClr>
                </a:solidFill>
              </a:rPr>
              <a:t> </a:t>
            </a:r>
            <a:r>
              <a:rPr lang="en-US" dirty="0">
                <a:solidFill>
                  <a:schemeClr val="tx1"/>
                </a:solidFill>
              </a:rPr>
              <a:t>@truthcoin</a:t>
            </a:r>
          </a:p>
        </p:txBody>
      </p:sp>
      <p:sp>
        <p:nvSpPr>
          <p:cNvPr id="5" name="Slide Number Placeholder 4">
            <a:extLst>
              <a:ext uri="{FF2B5EF4-FFF2-40B4-BE49-F238E27FC236}">
                <a16:creationId xmlns:a16="http://schemas.microsoft.com/office/drawing/2014/main" id="{519BEA8B-338E-2E5E-5F9E-4A43043EB41F}"/>
              </a:ext>
            </a:extLst>
          </p:cNvPr>
          <p:cNvSpPr>
            <a:spLocks noGrp="1"/>
          </p:cNvSpPr>
          <p:nvPr>
            <p:ph type="sldNum" sz="quarter" idx="12"/>
          </p:nvPr>
        </p:nvSpPr>
        <p:spPr/>
        <p:txBody>
          <a:bodyPr/>
          <a:lstStyle/>
          <a:p>
            <a:fld id="{B6877F82-84DC-415B-8D0D-0C674AA6E930}" type="slidenum">
              <a:rPr lang="en-US" smtClean="0"/>
              <a:t>31</a:t>
            </a:fld>
            <a:endParaRPr lang="en-US"/>
          </a:p>
        </p:txBody>
      </p:sp>
    </p:spTree>
    <p:extLst>
      <p:ext uri="{BB962C8B-B14F-4D97-AF65-F5344CB8AC3E}">
        <p14:creationId xmlns:p14="http://schemas.microsoft.com/office/powerpoint/2010/main" val="289214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Namecoin</a:t>
            </a:r>
            <a:r>
              <a:rPr lang="en-US" dirty="0"/>
              <a:t> </a:t>
            </a:r>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lstStyle/>
          <a:p>
            <a:r>
              <a:rPr lang="en-US" dirty="0" err="1"/>
              <a:t>Namecoin</a:t>
            </a:r>
            <a:r>
              <a:rPr lang="en-US" dirty="0"/>
              <a:t> Enables:</a:t>
            </a:r>
          </a:p>
          <a:p>
            <a:pPr lvl="1"/>
            <a:r>
              <a:rPr lang="en-US" dirty="0"/>
              <a:t>One Username – Own a single username, that works everywhere, on every site.</a:t>
            </a:r>
          </a:p>
          <a:p>
            <a:pPr lvl="1"/>
            <a:r>
              <a:rPr lang="en-US" dirty="0"/>
              <a:t>No more passwords! -- Login by being “pinged” with PIN via open protocol.</a:t>
            </a:r>
          </a:p>
          <a:p>
            <a:pPr lvl="1"/>
            <a:r>
              <a:rPr lang="en-US" dirty="0"/>
              <a:t>Easy to keep different online identities separate.</a:t>
            </a:r>
          </a:p>
          <a:p>
            <a:pPr lvl="1"/>
            <a:r>
              <a:rPr lang="en-US" dirty="0"/>
              <a:t>“</a:t>
            </a:r>
            <a:r>
              <a:rPr lang="en-US" dirty="0" err="1"/>
              <a:t>PayMail</a:t>
            </a:r>
            <a:r>
              <a:rPr lang="en-US" dirty="0"/>
              <a:t>” – Special inbox where people must pay you $ in order for the message to go through.</a:t>
            </a:r>
          </a:p>
          <a:p>
            <a:pPr lvl="2"/>
            <a:r>
              <a:rPr lang="en-US" dirty="0" err="1"/>
              <a:t>PayMail</a:t>
            </a:r>
            <a:r>
              <a:rPr lang="en-US" dirty="0"/>
              <a:t> for introductions + Whitelists = eliminates all spam from the internet. This breaks the chokehold of Google.</a:t>
            </a:r>
          </a:p>
          <a:p>
            <a:pPr lvl="2"/>
            <a:r>
              <a:rPr lang="en-US" dirty="0"/>
              <a:t>On-chain </a:t>
            </a:r>
            <a:r>
              <a:rPr lang="en-US" dirty="0" err="1"/>
              <a:t>PayMail</a:t>
            </a:r>
            <a:r>
              <a:rPr lang="en-US" dirty="0"/>
              <a:t> is completely, 100% untraceable if you run a full node. No TOR required.</a:t>
            </a:r>
          </a:p>
          <a:p>
            <a:pPr lvl="1"/>
            <a:r>
              <a:rPr lang="en-US" dirty="0"/>
              <a:t>Everyone has end-to-end encryption. Everyone has a TOR / i2p website.</a:t>
            </a:r>
          </a:p>
          <a:p>
            <a:pPr lvl="1"/>
            <a:r>
              <a:rPr lang="en-US" dirty="0"/>
              <a:t>No seizing of ICANN domain names.</a:t>
            </a:r>
          </a:p>
          <a:p>
            <a:pPr lvl="1"/>
            <a:r>
              <a:rPr lang="en-US" dirty="0"/>
              <a:t>(Through Bip47 / similar), eliminates the need for Bitcoin addresses.</a:t>
            </a:r>
          </a:p>
          <a:p>
            <a:pPr lvl="1"/>
            <a:endParaRPr lang="en-US" dirty="0"/>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66102"/>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Satoshi co-invents </a:t>
            </a:r>
            <a:r>
              <a:rPr lang="en-US" dirty="0" err="1"/>
              <a:t>Namecoin</a:t>
            </a:r>
            <a:r>
              <a:rPr lang="en-US" dirty="0"/>
              <a:t> in 2010</a:t>
            </a:r>
          </a:p>
        </p:txBody>
      </p:sp>
    </p:spTree>
    <p:extLst>
      <p:ext uri="{BB962C8B-B14F-4D97-AF65-F5344CB8AC3E}">
        <p14:creationId xmlns:p14="http://schemas.microsoft.com/office/powerpoint/2010/main" val="1037410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124706"/>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33</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960991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34</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138112" y="152801"/>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787757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711" y="153999"/>
            <a:ext cx="9377976" cy="62785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311321" y="114376"/>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4908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Truthcoin</a:t>
            </a:r>
            <a:endParaRPr lang="en-US" dirty="0"/>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normAutofit fontScale="92500" lnSpcReduction="10000"/>
          </a:bodyPr>
          <a:lstStyle/>
          <a:p>
            <a:r>
              <a:rPr lang="en-US" dirty="0" err="1"/>
              <a:t>Truthcoin</a:t>
            </a:r>
            <a:r>
              <a:rPr lang="en-US" dirty="0"/>
              <a:t> Enables:</a:t>
            </a:r>
          </a:p>
          <a:p>
            <a:pPr lvl="1"/>
            <a:r>
              <a:rPr lang="en-US" dirty="0"/>
              <a:t>Prediction Markets – prevents politicians/CEOs from lying.</a:t>
            </a:r>
          </a:p>
          <a:p>
            <a:pPr lvl="2"/>
            <a:r>
              <a:rPr lang="en-US" dirty="0"/>
              <a:t>Prevents politicians/CEOs from lying</a:t>
            </a:r>
          </a:p>
          <a:p>
            <a:pPr lvl="2"/>
            <a:r>
              <a:rPr lang="en-US" dirty="0"/>
              <a:t>Each voter/shareholder/whatever can become optimally informed, with zero effort.</a:t>
            </a:r>
          </a:p>
          <a:p>
            <a:pPr lvl="2"/>
            <a:r>
              <a:rPr lang="en-US" dirty="0"/>
              <a:t>Will </a:t>
            </a:r>
            <a:r>
              <a:rPr lang="en-US" i="1" u="sng" dirty="0"/>
              <a:t>counteract</a:t>
            </a:r>
            <a:r>
              <a:rPr lang="en-US" dirty="0"/>
              <a:t> “rational ignorance” and Caplan-</a:t>
            </a:r>
            <a:r>
              <a:rPr lang="en-US" dirty="0" err="1"/>
              <a:t>esque</a:t>
            </a:r>
            <a:r>
              <a:rPr lang="en-US" dirty="0"/>
              <a:t> “rational irrationality”.</a:t>
            </a:r>
          </a:p>
          <a:p>
            <a:pPr lvl="1"/>
            <a:r>
              <a:rPr lang="en-US" dirty="0"/>
              <a:t>Eliminates the entire “misinformation” pipeline / food chain. (Lobbyists, pollsters, </a:t>
            </a:r>
            <a:r>
              <a:rPr lang="en-US" dirty="0" err="1"/>
              <a:t>etc</a:t>
            </a:r>
            <a:r>
              <a:rPr lang="en-US" dirty="0"/>
              <a:t>).</a:t>
            </a:r>
          </a:p>
          <a:p>
            <a:pPr lvl="1"/>
            <a:r>
              <a:rPr lang="en-US" dirty="0"/>
              <a:t>Thus, politicians will have to work as hard as possible.</a:t>
            </a:r>
          </a:p>
          <a:p>
            <a:pPr lvl="1"/>
            <a:endParaRPr lang="en-US" dirty="0"/>
          </a:p>
          <a:p>
            <a:pPr lvl="1"/>
            <a:endParaRPr lang="en-US" dirty="0"/>
          </a:p>
          <a:p>
            <a:pPr lvl="1"/>
            <a:endParaRPr lang="en-US" dirty="0"/>
          </a:p>
          <a:p>
            <a:pPr lvl="1"/>
            <a:endParaRPr lang="en-US" dirty="0"/>
          </a:p>
          <a:p>
            <a:pPr lvl="1"/>
            <a:r>
              <a:rPr lang="en-US" dirty="0"/>
              <a:t>Fork futures -- would have prevented the Blocksize war.</a:t>
            </a:r>
          </a:p>
          <a:p>
            <a:pPr lvl="1"/>
            <a:r>
              <a:rPr lang="en-US" dirty="0"/>
              <a:t>Portfolio replication – allows for stablecoins/anything-coins... </a:t>
            </a:r>
            <a:r>
              <a:rPr lang="en-US" i="1" dirty="0"/>
              <a:t>no backer needed!</a:t>
            </a:r>
            <a:endParaRPr lang="en-US" dirty="0"/>
          </a:p>
          <a:p>
            <a:pPr lvl="1"/>
            <a:r>
              <a:rPr lang="en-US" dirty="0"/>
              <a:t>Paves the way for land-value-Futarchy / nirvana.</a:t>
            </a:r>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08116"/>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039496"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Paul (me) invents </a:t>
            </a:r>
            <a:r>
              <a:rPr lang="en-US" dirty="0" err="1"/>
              <a:t>Truthcoin</a:t>
            </a:r>
            <a:r>
              <a:rPr lang="en-US" dirty="0"/>
              <a:t> in 2013/14</a:t>
            </a:r>
          </a:p>
        </p:txBody>
      </p:sp>
      <p:pic>
        <p:nvPicPr>
          <p:cNvPr id="8" name="Picture 2" descr="http://d.gr-assets.com/authors/1354242942p5/5838650.jpg">
            <a:extLst>
              <a:ext uri="{FF2B5EF4-FFF2-40B4-BE49-F238E27FC236}">
                <a16:creationId xmlns:a16="http://schemas.microsoft.com/office/drawing/2014/main" id="{388A05D2-FAD2-0A4E-B256-665FC80B7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1599" y="3737209"/>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C1C618-295D-0FDB-4914-A122DCD749BF}"/>
              </a:ext>
            </a:extLst>
          </p:cNvPr>
          <p:cNvSpPr txBox="1"/>
          <p:nvPr/>
        </p:nvSpPr>
        <p:spPr>
          <a:xfrm>
            <a:off x="2324025" y="4270609"/>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0" name="Picture 9" descr="http://www.shoutot.com/stockimage/who-watches-the-watchmen.jpg">
            <a:extLst>
              <a:ext uri="{FF2B5EF4-FFF2-40B4-BE49-F238E27FC236}">
                <a16:creationId xmlns:a16="http://schemas.microsoft.com/office/drawing/2014/main" id="{60955995-77F7-9006-06B5-85D8A31B0D3D}"/>
              </a:ext>
            </a:extLst>
          </p:cNvPr>
          <p:cNvPicPr/>
          <p:nvPr/>
        </p:nvPicPr>
        <p:blipFill>
          <a:blip r:embed="rId5" cstate="print">
            <a:extLst>
              <a:ext uri="{BEBA8EAE-BF5A-486C-A8C5-ECC9F3942E4B}">
                <a14:imgProps xmlns:a14="http://schemas.microsoft.com/office/drawing/2010/main">
                  <a14:imgLayer r:embed="rId6">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1342650" y="4494026"/>
            <a:ext cx="609600" cy="3704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15860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74A9B-0863-0887-D812-9D0A20B7AFE9}"/>
              </a:ext>
            </a:extLst>
          </p:cNvPr>
          <p:cNvSpPr>
            <a:spLocks noGrp="1"/>
          </p:cNvSpPr>
          <p:nvPr>
            <p:ph type="sldNum" sz="quarter" idx="12"/>
          </p:nvPr>
        </p:nvSpPr>
        <p:spPr/>
        <p:txBody>
          <a:bodyPr/>
          <a:lstStyle/>
          <a:p>
            <a:fld id="{64A73B7B-B545-4723-8D44-5CC401310D8B}" type="slidenum">
              <a:rPr lang="en-US" smtClean="0"/>
              <a:t>37</a:t>
            </a:fld>
            <a:endParaRPr lang="en-US" dirty="0"/>
          </a:p>
        </p:txBody>
      </p:sp>
      <p:sp>
        <p:nvSpPr>
          <p:cNvPr id="6" name="Title 1">
            <a:extLst>
              <a:ext uri="{FF2B5EF4-FFF2-40B4-BE49-F238E27FC236}">
                <a16:creationId xmlns:a16="http://schemas.microsoft.com/office/drawing/2014/main" id="{0DADEA44-39D7-E968-9C51-D01921DCF1B3}"/>
              </a:ext>
            </a:extLst>
          </p:cNvPr>
          <p:cNvSpPr txBox="1">
            <a:spLocks/>
          </p:cNvSpPr>
          <p:nvPr/>
        </p:nvSpPr>
        <p:spPr>
          <a:xfrm>
            <a:off x="1804464" y="0"/>
            <a:ext cx="8830585"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Rot From Above: Who controls what?</a:t>
            </a:r>
            <a:endParaRPr lang="en-US" dirty="0"/>
          </a:p>
        </p:txBody>
      </p:sp>
      <p:sp>
        <p:nvSpPr>
          <p:cNvPr id="7" name="Isosceles Triangle 6">
            <a:extLst>
              <a:ext uri="{FF2B5EF4-FFF2-40B4-BE49-F238E27FC236}">
                <a16:creationId xmlns:a16="http://schemas.microsoft.com/office/drawing/2014/main" id="{EC1030E0-427A-70DC-3528-AAF352F56150}"/>
              </a:ext>
            </a:extLst>
          </p:cNvPr>
          <p:cNvSpPr/>
          <p:nvPr/>
        </p:nvSpPr>
        <p:spPr>
          <a:xfrm>
            <a:off x="3929449" y="1516626"/>
            <a:ext cx="3962400" cy="4191000"/>
          </a:xfrm>
          <a:prstGeom prst="triangle">
            <a:avLst>
              <a:gd name="adj" fmla="val 49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23FD2932-9413-C6F4-2566-5CFA0A32AE78}"/>
              </a:ext>
            </a:extLst>
          </p:cNvPr>
          <p:cNvSpPr/>
          <p:nvPr/>
        </p:nvSpPr>
        <p:spPr>
          <a:xfrm>
            <a:off x="2055731" y="3021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10A48C7A-DB08-EF03-2DEA-FB51F9B1EEFF}"/>
              </a:ext>
            </a:extLst>
          </p:cNvPr>
          <p:cNvSpPr/>
          <p:nvPr/>
        </p:nvSpPr>
        <p:spPr>
          <a:xfrm>
            <a:off x="2208131" y="3173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72231567-C78C-6C06-DC59-8881503810AC}"/>
              </a:ext>
            </a:extLst>
          </p:cNvPr>
          <p:cNvSpPr/>
          <p:nvPr/>
        </p:nvSpPr>
        <p:spPr>
          <a:xfrm>
            <a:off x="2360531" y="3326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C8C4B3BF-A907-F230-1DE9-0C954ED1C253}"/>
              </a:ext>
            </a:extLst>
          </p:cNvPr>
          <p:cNvSpPr/>
          <p:nvPr/>
        </p:nvSpPr>
        <p:spPr>
          <a:xfrm>
            <a:off x="2512931" y="3478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C97630F3-5936-BC72-F424-474709128F41}"/>
              </a:ext>
            </a:extLst>
          </p:cNvPr>
          <p:cNvSpPr/>
          <p:nvPr/>
        </p:nvSpPr>
        <p:spPr>
          <a:xfrm>
            <a:off x="2665331" y="3630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1F5D5AE-120F-E31F-D6A2-5645B67ACB9A}"/>
              </a:ext>
            </a:extLst>
          </p:cNvPr>
          <p:cNvSpPr/>
          <p:nvPr/>
        </p:nvSpPr>
        <p:spPr>
          <a:xfrm>
            <a:off x="2817731" y="3783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C3DA9A47-B79B-529F-6780-4B589138B0BB}"/>
              </a:ext>
            </a:extLst>
          </p:cNvPr>
          <p:cNvSpPr/>
          <p:nvPr/>
        </p:nvSpPr>
        <p:spPr>
          <a:xfrm>
            <a:off x="2970131" y="3935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97C01AE1-4C4B-5E1F-9684-422C84B0E314}"/>
              </a:ext>
            </a:extLst>
          </p:cNvPr>
          <p:cNvSpPr/>
          <p:nvPr/>
        </p:nvSpPr>
        <p:spPr>
          <a:xfrm>
            <a:off x="3122531" y="4088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1104E6C-B8B3-3663-E31B-F5FC4ADE126D}"/>
              </a:ext>
            </a:extLst>
          </p:cNvPr>
          <p:cNvSpPr/>
          <p:nvPr/>
        </p:nvSpPr>
        <p:spPr>
          <a:xfrm>
            <a:off x="3077613" y="2983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DD2B9B4A-2DCA-BCB8-E914-D020A76E04D7}"/>
              </a:ext>
            </a:extLst>
          </p:cNvPr>
          <p:cNvSpPr/>
          <p:nvPr/>
        </p:nvSpPr>
        <p:spPr>
          <a:xfrm>
            <a:off x="2055731" y="3288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2A89E9A1-F310-5B59-2755-712444301EF4}"/>
              </a:ext>
            </a:extLst>
          </p:cNvPr>
          <p:cNvSpPr/>
          <p:nvPr/>
        </p:nvSpPr>
        <p:spPr>
          <a:xfrm>
            <a:off x="2208131" y="34404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8E7C55D6-3420-26A0-9333-2EB912BF3E76}"/>
              </a:ext>
            </a:extLst>
          </p:cNvPr>
          <p:cNvSpPr/>
          <p:nvPr/>
        </p:nvSpPr>
        <p:spPr>
          <a:xfrm>
            <a:off x="2360531" y="35928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C5F41B34-1238-62CB-0921-AC85F67C047B}"/>
              </a:ext>
            </a:extLst>
          </p:cNvPr>
          <p:cNvSpPr/>
          <p:nvPr/>
        </p:nvSpPr>
        <p:spPr>
          <a:xfrm>
            <a:off x="2512931" y="3745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C146460-E0C8-83C8-C711-E9561AEAE974}"/>
              </a:ext>
            </a:extLst>
          </p:cNvPr>
          <p:cNvSpPr/>
          <p:nvPr/>
        </p:nvSpPr>
        <p:spPr>
          <a:xfrm>
            <a:off x="2665331" y="38976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009753D5-CB56-87BD-2D3B-7641A256B4A1}"/>
              </a:ext>
            </a:extLst>
          </p:cNvPr>
          <p:cNvSpPr/>
          <p:nvPr/>
        </p:nvSpPr>
        <p:spPr>
          <a:xfrm>
            <a:off x="2817731" y="4050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258E2C20-C127-7E9D-CD85-E1C5BB9BA58F}"/>
              </a:ext>
            </a:extLst>
          </p:cNvPr>
          <p:cNvSpPr/>
          <p:nvPr/>
        </p:nvSpPr>
        <p:spPr>
          <a:xfrm>
            <a:off x="2772813" y="2945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E6699188-6420-C758-1EA3-CD2D66C28E6E}"/>
              </a:ext>
            </a:extLst>
          </p:cNvPr>
          <p:cNvSpPr/>
          <p:nvPr/>
        </p:nvSpPr>
        <p:spPr>
          <a:xfrm>
            <a:off x="2925213" y="3097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3C0B1B53-94D0-9D90-6A19-ABC514BE0D4B}"/>
              </a:ext>
            </a:extLst>
          </p:cNvPr>
          <p:cNvSpPr/>
          <p:nvPr/>
        </p:nvSpPr>
        <p:spPr>
          <a:xfrm>
            <a:off x="3077613" y="3249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31688167-4A41-1785-982B-8CDA82FED98B}"/>
              </a:ext>
            </a:extLst>
          </p:cNvPr>
          <p:cNvSpPr/>
          <p:nvPr/>
        </p:nvSpPr>
        <p:spPr>
          <a:xfrm>
            <a:off x="190333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1461A87E-6937-92E3-F110-CFF900751353}"/>
              </a:ext>
            </a:extLst>
          </p:cNvPr>
          <p:cNvSpPr/>
          <p:nvPr/>
        </p:nvSpPr>
        <p:spPr>
          <a:xfrm>
            <a:off x="205573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7A1A6D06-2284-1975-E621-D192950504C7}"/>
              </a:ext>
            </a:extLst>
          </p:cNvPr>
          <p:cNvSpPr/>
          <p:nvPr/>
        </p:nvSpPr>
        <p:spPr>
          <a:xfrm>
            <a:off x="220813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3ECAADD4-4BB7-2959-F969-51310DBB79D3}"/>
              </a:ext>
            </a:extLst>
          </p:cNvPr>
          <p:cNvSpPr/>
          <p:nvPr/>
        </p:nvSpPr>
        <p:spPr>
          <a:xfrm>
            <a:off x="236053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01D8D5F4-3879-7AAF-7B77-8C25BD5666FD}"/>
              </a:ext>
            </a:extLst>
          </p:cNvPr>
          <p:cNvSpPr/>
          <p:nvPr/>
        </p:nvSpPr>
        <p:spPr>
          <a:xfrm>
            <a:off x="231561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6F1FB8BE-98AC-159F-9F6C-6D689E1AADCD}"/>
              </a:ext>
            </a:extLst>
          </p:cNvPr>
          <p:cNvSpPr/>
          <p:nvPr/>
        </p:nvSpPr>
        <p:spPr>
          <a:xfrm>
            <a:off x="246801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934C8F06-D9A6-8904-088D-A2C6EABB0E7B}"/>
              </a:ext>
            </a:extLst>
          </p:cNvPr>
          <p:cNvSpPr/>
          <p:nvPr/>
        </p:nvSpPr>
        <p:spPr>
          <a:xfrm>
            <a:off x="262041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80141D-B40B-19D9-A700-E3767962DF93}"/>
              </a:ext>
            </a:extLst>
          </p:cNvPr>
          <p:cNvSpPr/>
          <p:nvPr/>
        </p:nvSpPr>
        <p:spPr>
          <a:xfrm>
            <a:off x="277281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3C79C909-88B5-791E-718B-5077AA0C2C3C}"/>
              </a:ext>
            </a:extLst>
          </p:cNvPr>
          <p:cNvSpPr/>
          <p:nvPr/>
        </p:nvSpPr>
        <p:spPr>
          <a:xfrm>
            <a:off x="292521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0366C95D-174D-798B-959E-A21DBCAE741D}"/>
              </a:ext>
            </a:extLst>
          </p:cNvPr>
          <p:cNvSpPr/>
          <p:nvPr/>
        </p:nvSpPr>
        <p:spPr>
          <a:xfrm>
            <a:off x="214717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95E06FE6-9809-2B4D-BD78-E6B946A43F62}"/>
              </a:ext>
            </a:extLst>
          </p:cNvPr>
          <p:cNvSpPr/>
          <p:nvPr/>
        </p:nvSpPr>
        <p:spPr>
          <a:xfrm>
            <a:off x="229957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B9664285-BFA8-67BD-D7DF-07C8F7367382}"/>
              </a:ext>
            </a:extLst>
          </p:cNvPr>
          <p:cNvSpPr/>
          <p:nvPr/>
        </p:nvSpPr>
        <p:spPr>
          <a:xfrm>
            <a:off x="245197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90A231D0-F598-E06D-4147-8A05D010B3B3}"/>
              </a:ext>
            </a:extLst>
          </p:cNvPr>
          <p:cNvSpPr/>
          <p:nvPr/>
        </p:nvSpPr>
        <p:spPr>
          <a:xfrm>
            <a:off x="260437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E2227CCE-BC29-50A6-F454-48F91B99450E}"/>
              </a:ext>
            </a:extLst>
          </p:cNvPr>
          <p:cNvSpPr/>
          <p:nvPr/>
        </p:nvSpPr>
        <p:spPr>
          <a:xfrm>
            <a:off x="255945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92257C0A-ECFB-1FD2-370E-AEB89F16A8FC}"/>
              </a:ext>
            </a:extLst>
          </p:cNvPr>
          <p:cNvSpPr/>
          <p:nvPr/>
        </p:nvSpPr>
        <p:spPr>
          <a:xfrm>
            <a:off x="271185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CA6C581-45D5-D383-6713-A98203FEF819}"/>
              </a:ext>
            </a:extLst>
          </p:cNvPr>
          <p:cNvSpPr/>
          <p:nvPr/>
        </p:nvSpPr>
        <p:spPr>
          <a:xfrm>
            <a:off x="286425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44C3B79D-D37D-DF6D-3A69-C563D810E994}"/>
              </a:ext>
            </a:extLst>
          </p:cNvPr>
          <p:cNvSpPr/>
          <p:nvPr/>
        </p:nvSpPr>
        <p:spPr>
          <a:xfrm>
            <a:off x="301665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61F2606C-E6BC-DA8E-83BE-749E414B583B}"/>
              </a:ext>
            </a:extLst>
          </p:cNvPr>
          <p:cNvSpPr/>
          <p:nvPr/>
        </p:nvSpPr>
        <p:spPr>
          <a:xfrm>
            <a:off x="316905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BAC6CF76-87DD-F6CB-0056-A21277A79058}"/>
              </a:ext>
            </a:extLst>
          </p:cNvPr>
          <p:cNvSpPr/>
          <p:nvPr/>
        </p:nvSpPr>
        <p:spPr>
          <a:xfrm>
            <a:off x="5758249" y="1065843"/>
            <a:ext cx="304800" cy="304800"/>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EB24D78-DF28-8DD5-3D05-396880C2D6BE}"/>
              </a:ext>
            </a:extLst>
          </p:cNvPr>
          <p:cNvSpPr txBox="1"/>
          <p:nvPr/>
        </p:nvSpPr>
        <p:spPr>
          <a:xfrm>
            <a:off x="6215449" y="1071094"/>
            <a:ext cx="4265804" cy="369332"/>
          </a:xfrm>
          <a:prstGeom prst="rect">
            <a:avLst/>
          </a:prstGeom>
          <a:noFill/>
        </p:spPr>
        <p:txBody>
          <a:bodyPr wrap="square" rtlCol="0">
            <a:spAutoFit/>
          </a:bodyPr>
          <a:lstStyle/>
          <a:p>
            <a:r>
              <a:rPr lang="en-US" dirty="0"/>
              <a:t>CEO / President / Senator / Editor-in-Chief </a:t>
            </a:r>
          </a:p>
        </p:txBody>
      </p:sp>
      <p:sp>
        <p:nvSpPr>
          <p:cNvPr id="46" name="Right Arrow 63">
            <a:extLst>
              <a:ext uri="{FF2B5EF4-FFF2-40B4-BE49-F238E27FC236}">
                <a16:creationId xmlns:a16="http://schemas.microsoft.com/office/drawing/2014/main" id="{88FD70ED-B1FB-AD5B-E918-1710D77F9B3B}"/>
              </a:ext>
            </a:extLst>
          </p:cNvPr>
          <p:cNvSpPr/>
          <p:nvPr/>
        </p:nvSpPr>
        <p:spPr>
          <a:xfrm rot="19689432">
            <a:off x="3116171" y="1562403"/>
            <a:ext cx="2720893" cy="1131131"/>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Group Opinion</a:t>
            </a:r>
          </a:p>
        </p:txBody>
      </p:sp>
      <p:cxnSp>
        <p:nvCxnSpPr>
          <p:cNvPr id="47" name="Straight Connector 46">
            <a:extLst>
              <a:ext uri="{FF2B5EF4-FFF2-40B4-BE49-F238E27FC236}">
                <a16:creationId xmlns:a16="http://schemas.microsoft.com/office/drawing/2014/main" id="{3892D4CF-B8DD-5A2A-8B24-D8F99077481F}"/>
              </a:ext>
            </a:extLst>
          </p:cNvPr>
          <p:cNvCxnSpPr/>
          <p:nvPr/>
        </p:nvCxnSpPr>
        <p:spPr>
          <a:xfrm flipH="1" flipV="1">
            <a:off x="2711853" y="1855324"/>
            <a:ext cx="988996" cy="45761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4E25B4-ECDA-9785-8AD9-25B3FA11DEFA}"/>
              </a:ext>
            </a:extLst>
          </p:cNvPr>
          <p:cNvSpPr txBox="1"/>
          <p:nvPr/>
        </p:nvSpPr>
        <p:spPr>
          <a:xfrm>
            <a:off x="1957104" y="1193460"/>
            <a:ext cx="1516749" cy="646331"/>
          </a:xfrm>
          <a:prstGeom prst="rect">
            <a:avLst/>
          </a:prstGeom>
          <a:noFill/>
        </p:spPr>
        <p:txBody>
          <a:bodyPr wrap="square" rtlCol="0">
            <a:spAutoFit/>
          </a:bodyPr>
          <a:lstStyle/>
          <a:p>
            <a:r>
              <a:rPr lang="en-US" dirty="0"/>
              <a:t>Informed or otherwise…</a:t>
            </a:r>
          </a:p>
        </p:txBody>
      </p:sp>
      <p:sp>
        <p:nvSpPr>
          <p:cNvPr id="49" name="TextBox 48">
            <a:extLst>
              <a:ext uri="{FF2B5EF4-FFF2-40B4-BE49-F238E27FC236}">
                <a16:creationId xmlns:a16="http://schemas.microsoft.com/office/drawing/2014/main" id="{43919085-EE9D-073A-D6CF-2B6184C059C7}"/>
              </a:ext>
            </a:extLst>
          </p:cNvPr>
          <p:cNvSpPr txBox="1"/>
          <p:nvPr/>
        </p:nvSpPr>
        <p:spPr>
          <a:xfrm>
            <a:off x="1804464" y="4436289"/>
            <a:ext cx="2124985" cy="646331"/>
          </a:xfrm>
          <a:prstGeom prst="rect">
            <a:avLst/>
          </a:prstGeom>
          <a:noFill/>
        </p:spPr>
        <p:txBody>
          <a:bodyPr wrap="square" rtlCol="0">
            <a:spAutoFit/>
          </a:bodyPr>
          <a:lstStyle/>
          <a:p>
            <a:r>
              <a:rPr lang="en-US" dirty="0"/>
              <a:t>Shareholders /</a:t>
            </a:r>
          </a:p>
          <a:p>
            <a:r>
              <a:rPr lang="en-US" dirty="0"/>
              <a:t>Voters / Colleagues</a:t>
            </a:r>
          </a:p>
        </p:txBody>
      </p:sp>
      <p:sp>
        <p:nvSpPr>
          <p:cNvPr id="50" name="Smiley Face 49">
            <a:extLst>
              <a:ext uri="{FF2B5EF4-FFF2-40B4-BE49-F238E27FC236}">
                <a16:creationId xmlns:a16="http://schemas.microsoft.com/office/drawing/2014/main" id="{619E4914-B83F-0CF6-0F6D-E1DA5D1C1510}"/>
              </a:ext>
            </a:extLst>
          </p:cNvPr>
          <p:cNvSpPr/>
          <p:nvPr/>
        </p:nvSpPr>
        <p:spPr>
          <a:xfrm>
            <a:off x="52248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EEA03A2F-02BF-9CDA-F2CB-D3234183A86D}"/>
              </a:ext>
            </a:extLst>
          </p:cNvPr>
          <p:cNvSpPr/>
          <p:nvPr/>
        </p:nvSpPr>
        <p:spPr>
          <a:xfrm>
            <a:off x="5529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F966D98A-BC8C-F29A-B33D-6F8223E3947E}"/>
              </a:ext>
            </a:extLst>
          </p:cNvPr>
          <p:cNvSpPr/>
          <p:nvPr/>
        </p:nvSpPr>
        <p:spPr>
          <a:xfrm>
            <a:off x="5910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6A31F620-BA59-EC3F-705E-046366C26D01}"/>
              </a:ext>
            </a:extLst>
          </p:cNvPr>
          <p:cNvSpPr/>
          <p:nvPr/>
        </p:nvSpPr>
        <p:spPr>
          <a:xfrm>
            <a:off x="62154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125DF54-16D6-9D41-4262-43E23E1D5DAB}"/>
              </a:ext>
            </a:extLst>
          </p:cNvPr>
          <p:cNvSpPr txBox="1"/>
          <p:nvPr/>
        </p:nvSpPr>
        <p:spPr>
          <a:xfrm>
            <a:off x="6736817" y="2340295"/>
            <a:ext cx="2679032" cy="646331"/>
          </a:xfrm>
          <a:prstGeom prst="rect">
            <a:avLst/>
          </a:prstGeom>
          <a:noFill/>
        </p:spPr>
        <p:txBody>
          <a:bodyPr wrap="square" rtlCol="0">
            <a:spAutoFit/>
          </a:bodyPr>
          <a:lstStyle/>
          <a:p>
            <a:r>
              <a:rPr lang="en-US" dirty="0"/>
              <a:t>C-Suite / Cabinet /</a:t>
            </a:r>
          </a:p>
          <a:p>
            <a:r>
              <a:rPr lang="en-US" dirty="0"/>
              <a:t>Coordinators / Reviewers </a:t>
            </a:r>
          </a:p>
        </p:txBody>
      </p:sp>
      <p:sp>
        <p:nvSpPr>
          <p:cNvPr id="55" name="Smiley Face 54">
            <a:extLst>
              <a:ext uri="{FF2B5EF4-FFF2-40B4-BE49-F238E27FC236}">
                <a16:creationId xmlns:a16="http://schemas.microsoft.com/office/drawing/2014/main" id="{11E39D74-360F-C17F-9FA4-E28356CAF921}"/>
              </a:ext>
            </a:extLst>
          </p:cNvPr>
          <p:cNvSpPr/>
          <p:nvPr/>
        </p:nvSpPr>
        <p:spPr>
          <a:xfrm>
            <a:off x="47459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276F662D-5AFC-40C5-EC82-A31674FE2EBF}"/>
              </a:ext>
            </a:extLst>
          </p:cNvPr>
          <p:cNvSpPr/>
          <p:nvPr/>
        </p:nvSpPr>
        <p:spPr>
          <a:xfrm>
            <a:off x="5050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A84900DC-0656-0131-2D67-A7D4A38FFD87}"/>
              </a:ext>
            </a:extLst>
          </p:cNvPr>
          <p:cNvSpPr/>
          <p:nvPr/>
        </p:nvSpPr>
        <p:spPr>
          <a:xfrm>
            <a:off x="5431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60C7CD78-F8F2-3C8F-8D29-DFCA16EDAA68}"/>
              </a:ext>
            </a:extLst>
          </p:cNvPr>
          <p:cNvSpPr/>
          <p:nvPr/>
        </p:nvSpPr>
        <p:spPr>
          <a:xfrm>
            <a:off x="57365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071E40EF-9265-1C76-4226-E5588E374F52}"/>
              </a:ext>
            </a:extLst>
          </p:cNvPr>
          <p:cNvSpPr/>
          <p:nvPr/>
        </p:nvSpPr>
        <p:spPr>
          <a:xfrm>
            <a:off x="6051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8BA2166B-6171-E7ED-40F7-5C556CF7CD90}"/>
              </a:ext>
            </a:extLst>
          </p:cNvPr>
          <p:cNvSpPr/>
          <p:nvPr/>
        </p:nvSpPr>
        <p:spPr>
          <a:xfrm>
            <a:off x="6432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9CA67E1E-57F5-B707-94A6-0615DA75BD81}"/>
              </a:ext>
            </a:extLst>
          </p:cNvPr>
          <p:cNvSpPr/>
          <p:nvPr/>
        </p:nvSpPr>
        <p:spPr>
          <a:xfrm>
            <a:off x="67368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E2F7DFE-572A-4FFE-ADC6-3DDEFB20DF5B}"/>
              </a:ext>
            </a:extLst>
          </p:cNvPr>
          <p:cNvSpPr txBox="1"/>
          <p:nvPr/>
        </p:nvSpPr>
        <p:spPr>
          <a:xfrm>
            <a:off x="7309469" y="3480771"/>
            <a:ext cx="2408722" cy="646331"/>
          </a:xfrm>
          <a:prstGeom prst="rect">
            <a:avLst/>
          </a:prstGeom>
          <a:noFill/>
        </p:spPr>
        <p:txBody>
          <a:bodyPr wrap="square" rtlCol="0">
            <a:spAutoFit/>
          </a:bodyPr>
          <a:lstStyle/>
          <a:p>
            <a:r>
              <a:rPr lang="en-US" dirty="0"/>
              <a:t>Managers / Directors /</a:t>
            </a:r>
          </a:p>
          <a:p>
            <a:r>
              <a:rPr lang="en-US" dirty="0"/>
              <a:t>Aides / Researchers</a:t>
            </a:r>
          </a:p>
        </p:txBody>
      </p:sp>
      <p:sp>
        <p:nvSpPr>
          <p:cNvPr id="63" name="TextBox 62">
            <a:extLst>
              <a:ext uri="{FF2B5EF4-FFF2-40B4-BE49-F238E27FC236}">
                <a16:creationId xmlns:a16="http://schemas.microsoft.com/office/drawing/2014/main" id="{023D764E-1FDA-189B-BD9D-966E28C85140}"/>
              </a:ext>
            </a:extLst>
          </p:cNvPr>
          <p:cNvSpPr txBox="1"/>
          <p:nvPr/>
        </p:nvSpPr>
        <p:spPr>
          <a:xfrm>
            <a:off x="7891849" y="4759454"/>
            <a:ext cx="2408722" cy="646331"/>
          </a:xfrm>
          <a:prstGeom prst="rect">
            <a:avLst/>
          </a:prstGeom>
          <a:noFill/>
        </p:spPr>
        <p:txBody>
          <a:bodyPr wrap="square" rtlCol="0">
            <a:spAutoFit/>
          </a:bodyPr>
          <a:lstStyle/>
          <a:p>
            <a:r>
              <a:rPr lang="en-US" dirty="0"/>
              <a:t>Staff / Research Assistants</a:t>
            </a:r>
          </a:p>
        </p:txBody>
      </p:sp>
      <p:sp>
        <p:nvSpPr>
          <p:cNvPr id="64" name="Smiley Face 63">
            <a:extLst>
              <a:ext uri="{FF2B5EF4-FFF2-40B4-BE49-F238E27FC236}">
                <a16:creationId xmlns:a16="http://schemas.microsoft.com/office/drawing/2014/main" id="{D7E85D06-E968-0B84-B289-B5F7F81E0047}"/>
              </a:ext>
            </a:extLst>
          </p:cNvPr>
          <p:cNvSpPr/>
          <p:nvPr/>
        </p:nvSpPr>
        <p:spPr>
          <a:xfrm>
            <a:off x="44289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BDAB8EF2-8FCE-88D0-A16E-3B10FB5330F9}"/>
              </a:ext>
            </a:extLst>
          </p:cNvPr>
          <p:cNvSpPr/>
          <p:nvPr/>
        </p:nvSpPr>
        <p:spPr>
          <a:xfrm>
            <a:off x="47337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D84BAECA-260F-AA7C-2A5B-902620907A54}"/>
              </a:ext>
            </a:extLst>
          </p:cNvPr>
          <p:cNvSpPr/>
          <p:nvPr/>
        </p:nvSpPr>
        <p:spPr>
          <a:xfrm>
            <a:off x="5048126"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B65B845B-4B1F-EF82-15F8-91864738EE1A}"/>
              </a:ext>
            </a:extLst>
          </p:cNvPr>
          <p:cNvSpPr/>
          <p:nvPr/>
        </p:nvSpPr>
        <p:spPr>
          <a:xfrm>
            <a:off x="45813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B17D7214-51AA-E7D2-8F13-64EE70BB4B42}"/>
              </a:ext>
            </a:extLst>
          </p:cNvPr>
          <p:cNvSpPr/>
          <p:nvPr/>
        </p:nvSpPr>
        <p:spPr>
          <a:xfrm>
            <a:off x="48861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A1B369F9-05A7-35E0-EAF1-0579427027C4}"/>
              </a:ext>
            </a:extLst>
          </p:cNvPr>
          <p:cNvSpPr/>
          <p:nvPr/>
        </p:nvSpPr>
        <p:spPr>
          <a:xfrm>
            <a:off x="5200526"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A81D41D7-8772-94ED-C917-4228AF4EDF71}"/>
              </a:ext>
            </a:extLst>
          </p:cNvPr>
          <p:cNvSpPr/>
          <p:nvPr/>
        </p:nvSpPr>
        <p:spPr>
          <a:xfrm>
            <a:off x="47337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Smiley Face 70">
            <a:extLst>
              <a:ext uri="{FF2B5EF4-FFF2-40B4-BE49-F238E27FC236}">
                <a16:creationId xmlns:a16="http://schemas.microsoft.com/office/drawing/2014/main" id="{F2D46973-A4F2-FAFA-BB36-D743760D8B50}"/>
              </a:ext>
            </a:extLst>
          </p:cNvPr>
          <p:cNvSpPr/>
          <p:nvPr/>
        </p:nvSpPr>
        <p:spPr>
          <a:xfrm>
            <a:off x="50385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3753B75A-A212-0FDE-DD61-8320B58B1BA6}"/>
              </a:ext>
            </a:extLst>
          </p:cNvPr>
          <p:cNvSpPr/>
          <p:nvPr/>
        </p:nvSpPr>
        <p:spPr>
          <a:xfrm>
            <a:off x="5352926"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22F9C0D7-492D-3A60-3FFA-F724B40D9B39}"/>
              </a:ext>
            </a:extLst>
          </p:cNvPr>
          <p:cNvSpPr/>
          <p:nvPr/>
        </p:nvSpPr>
        <p:spPr>
          <a:xfrm>
            <a:off x="48861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Smiley Face 73">
            <a:extLst>
              <a:ext uri="{FF2B5EF4-FFF2-40B4-BE49-F238E27FC236}">
                <a16:creationId xmlns:a16="http://schemas.microsoft.com/office/drawing/2014/main" id="{E9FC13C0-3155-21CA-97AF-7A19BB68832A}"/>
              </a:ext>
            </a:extLst>
          </p:cNvPr>
          <p:cNvSpPr/>
          <p:nvPr/>
        </p:nvSpPr>
        <p:spPr>
          <a:xfrm>
            <a:off x="51909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Smiley Face 74">
            <a:extLst>
              <a:ext uri="{FF2B5EF4-FFF2-40B4-BE49-F238E27FC236}">
                <a16:creationId xmlns:a16="http://schemas.microsoft.com/office/drawing/2014/main" id="{BE056C24-B71D-508E-D968-D37ABE7CDCF6}"/>
              </a:ext>
            </a:extLst>
          </p:cNvPr>
          <p:cNvSpPr/>
          <p:nvPr/>
        </p:nvSpPr>
        <p:spPr>
          <a:xfrm>
            <a:off x="5505326"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B929C4A5-3947-05DF-BFB7-E1980D4BE0FA}"/>
              </a:ext>
            </a:extLst>
          </p:cNvPr>
          <p:cNvSpPr/>
          <p:nvPr/>
        </p:nvSpPr>
        <p:spPr>
          <a:xfrm>
            <a:off x="56508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D85AA9A8-55EA-53DA-1DA8-66917DD0CB32}"/>
              </a:ext>
            </a:extLst>
          </p:cNvPr>
          <p:cNvSpPr/>
          <p:nvPr/>
        </p:nvSpPr>
        <p:spPr>
          <a:xfrm>
            <a:off x="59556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AEFE89E4-ABF7-EA8A-660B-18A1216E1C3B}"/>
              </a:ext>
            </a:extLst>
          </p:cNvPr>
          <p:cNvSpPr/>
          <p:nvPr/>
        </p:nvSpPr>
        <p:spPr>
          <a:xfrm>
            <a:off x="6270042"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2757F845-5AC7-C833-891A-6B063B2A16BD}"/>
              </a:ext>
            </a:extLst>
          </p:cNvPr>
          <p:cNvSpPr/>
          <p:nvPr/>
        </p:nvSpPr>
        <p:spPr>
          <a:xfrm>
            <a:off x="58032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19EE159F-1E1A-A6E2-CDE8-4019AF6DBD41}"/>
              </a:ext>
            </a:extLst>
          </p:cNvPr>
          <p:cNvSpPr/>
          <p:nvPr/>
        </p:nvSpPr>
        <p:spPr>
          <a:xfrm>
            <a:off x="61080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99C90882-2BAB-834E-90B5-D2157B6F642A}"/>
              </a:ext>
            </a:extLst>
          </p:cNvPr>
          <p:cNvSpPr/>
          <p:nvPr/>
        </p:nvSpPr>
        <p:spPr>
          <a:xfrm>
            <a:off x="6422442"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B5BB0BEC-AF7B-29FB-0329-A46D8597DE1E}"/>
              </a:ext>
            </a:extLst>
          </p:cNvPr>
          <p:cNvSpPr/>
          <p:nvPr/>
        </p:nvSpPr>
        <p:spPr>
          <a:xfrm>
            <a:off x="59556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16911242-05EF-9B9B-6415-871186A62BC7}"/>
              </a:ext>
            </a:extLst>
          </p:cNvPr>
          <p:cNvSpPr/>
          <p:nvPr/>
        </p:nvSpPr>
        <p:spPr>
          <a:xfrm>
            <a:off x="62604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BD2781F9-9229-69CB-792F-701F54DA8BB6}"/>
              </a:ext>
            </a:extLst>
          </p:cNvPr>
          <p:cNvSpPr/>
          <p:nvPr/>
        </p:nvSpPr>
        <p:spPr>
          <a:xfrm>
            <a:off x="6574842"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Smiley Face 84">
            <a:extLst>
              <a:ext uri="{FF2B5EF4-FFF2-40B4-BE49-F238E27FC236}">
                <a16:creationId xmlns:a16="http://schemas.microsoft.com/office/drawing/2014/main" id="{A7B33E8E-700C-A51B-40A1-478846A20151}"/>
              </a:ext>
            </a:extLst>
          </p:cNvPr>
          <p:cNvSpPr/>
          <p:nvPr/>
        </p:nvSpPr>
        <p:spPr>
          <a:xfrm>
            <a:off x="61080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094F32FE-8ED6-66E9-6496-4A2BDD7EC0B2}"/>
              </a:ext>
            </a:extLst>
          </p:cNvPr>
          <p:cNvSpPr/>
          <p:nvPr/>
        </p:nvSpPr>
        <p:spPr>
          <a:xfrm>
            <a:off x="64128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50F50F96-6774-9AD4-ADF9-D9E249C205FC}"/>
              </a:ext>
            </a:extLst>
          </p:cNvPr>
          <p:cNvSpPr/>
          <p:nvPr/>
        </p:nvSpPr>
        <p:spPr>
          <a:xfrm>
            <a:off x="6727242"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8788C122-9EA6-00BF-2B79-BFB54B6CB6AB}"/>
              </a:ext>
            </a:extLst>
          </p:cNvPr>
          <p:cNvSpPr/>
          <p:nvPr/>
        </p:nvSpPr>
        <p:spPr>
          <a:xfrm>
            <a:off x="50111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6846FC15-877B-B0C2-8108-F6ACE237B60E}"/>
              </a:ext>
            </a:extLst>
          </p:cNvPr>
          <p:cNvSpPr/>
          <p:nvPr/>
        </p:nvSpPr>
        <p:spPr>
          <a:xfrm>
            <a:off x="53159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F618303E-34D6-59BF-0043-00C1A99FC714}"/>
              </a:ext>
            </a:extLst>
          </p:cNvPr>
          <p:cNvSpPr/>
          <p:nvPr/>
        </p:nvSpPr>
        <p:spPr>
          <a:xfrm>
            <a:off x="5630353"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12A65C3B-91AC-CEFB-1723-CB55AF102859}"/>
              </a:ext>
            </a:extLst>
          </p:cNvPr>
          <p:cNvSpPr/>
          <p:nvPr/>
        </p:nvSpPr>
        <p:spPr>
          <a:xfrm>
            <a:off x="51635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24CFF215-49CD-53EC-6FFE-09DB4AF75725}"/>
              </a:ext>
            </a:extLst>
          </p:cNvPr>
          <p:cNvSpPr/>
          <p:nvPr/>
        </p:nvSpPr>
        <p:spPr>
          <a:xfrm>
            <a:off x="54683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Smiley Face 92">
            <a:extLst>
              <a:ext uri="{FF2B5EF4-FFF2-40B4-BE49-F238E27FC236}">
                <a16:creationId xmlns:a16="http://schemas.microsoft.com/office/drawing/2014/main" id="{D34EF219-B2D7-8300-7583-889D3E827DF3}"/>
              </a:ext>
            </a:extLst>
          </p:cNvPr>
          <p:cNvSpPr/>
          <p:nvPr/>
        </p:nvSpPr>
        <p:spPr>
          <a:xfrm>
            <a:off x="5782753"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1DE0A79D-D41B-6703-F27F-CD9FD5BA90A6}"/>
              </a:ext>
            </a:extLst>
          </p:cNvPr>
          <p:cNvSpPr/>
          <p:nvPr/>
        </p:nvSpPr>
        <p:spPr>
          <a:xfrm>
            <a:off x="53159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498B13C0-82F7-2243-AE5B-F2A1591B4535}"/>
              </a:ext>
            </a:extLst>
          </p:cNvPr>
          <p:cNvSpPr/>
          <p:nvPr/>
        </p:nvSpPr>
        <p:spPr>
          <a:xfrm>
            <a:off x="56207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926A4C71-2CC8-6EE1-2E5A-9E99ED59E4ED}"/>
              </a:ext>
            </a:extLst>
          </p:cNvPr>
          <p:cNvSpPr/>
          <p:nvPr/>
        </p:nvSpPr>
        <p:spPr>
          <a:xfrm>
            <a:off x="5935153"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Smiley Face 96">
            <a:extLst>
              <a:ext uri="{FF2B5EF4-FFF2-40B4-BE49-F238E27FC236}">
                <a16:creationId xmlns:a16="http://schemas.microsoft.com/office/drawing/2014/main" id="{C1B8D453-15E9-26DA-6963-0B8CC216BDD3}"/>
              </a:ext>
            </a:extLst>
          </p:cNvPr>
          <p:cNvSpPr/>
          <p:nvPr/>
        </p:nvSpPr>
        <p:spPr>
          <a:xfrm>
            <a:off x="54683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E16A970E-2B82-3EA1-79C9-3F5B9B1032EE}"/>
              </a:ext>
            </a:extLst>
          </p:cNvPr>
          <p:cNvSpPr/>
          <p:nvPr/>
        </p:nvSpPr>
        <p:spPr>
          <a:xfrm>
            <a:off x="57731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Smiley Face 98">
            <a:extLst>
              <a:ext uri="{FF2B5EF4-FFF2-40B4-BE49-F238E27FC236}">
                <a16:creationId xmlns:a16="http://schemas.microsoft.com/office/drawing/2014/main" id="{3508DE7B-6617-699C-9383-5A57F880ED09}"/>
              </a:ext>
            </a:extLst>
          </p:cNvPr>
          <p:cNvSpPr/>
          <p:nvPr/>
        </p:nvSpPr>
        <p:spPr>
          <a:xfrm>
            <a:off x="6087553"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8A8EFEC2-C564-4574-7B49-6A18CA9A637B}"/>
              </a:ext>
            </a:extLst>
          </p:cNvPr>
          <p:cNvSpPr/>
          <p:nvPr/>
        </p:nvSpPr>
        <p:spPr>
          <a:xfrm>
            <a:off x="62330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2BD5A215-2D8D-D3A1-3C99-0863125245E9}"/>
              </a:ext>
            </a:extLst>
          </p:cNvPr>
          <p:cNvSpPr/>
          <p:nvPr/>
        </p:nvSpPr>
        <p:spPr>
          <a:xfrm>
            <a:off x="65378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D1D80093-60FA-74A1-6D50-39B7C38A49E7}"/>
              </a:ext>
            </a:extLst>
          </p:cNvPr>
          <p:cNvSpPr/>
          <p:nvPr/>
        </p:nvSpPr>
        <p:spPr>
          <a:xfrm>
            <a:off x="6852269"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5818D2DF-996B-BE3A-3BC2-90603746FA46}"/>
              </a:ext>
            </a:extLst>
          </p:cNvPr>
          <p:cNvSpPr/>
          <p:nvPr/>
        </p:nvSpPr>
        <p:spPr>
          <a:xfrm>
            <a:off x="63854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71477CEA-4E4A-4EFE-AF96-C3344BCD2A80}"/>
              </a:ext>
            </a:extLst>
          </p:cNvPr>
          <p:cNvSpPr/>
          <p:nvPr/>
        </p:nvSpPr>
        <p:spPr>
          <a:xfrm>
            <a:off x="66902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FAC92B7E-4C1E-5D89-30ED-6A4B2F58E22B}"/>
              </a:ext>
            </a:extLst>
          </p:cNvPr>
          <p:cNvSpPr/>
          <p:nvPr/>
        </p:nvSpPr>
        <p:spPr>
          <a:xfrm>
            <a:off x="7004669"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B685CA21-E1BF-7D15-E526-05E84182240A}"/>
              </a:ext>
            </a:extLst>
          </p:cNvPr>
          <p:cNvSpPr/>
          <p:nvPr/>
        </p:nvSpPr>
        <p:spPr>
          <a:xfrm>
            <a:off x="65378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DD8BC860-A1DC-C892-00DE-46050E1D1AFF}"/>
              </a:ext>
            </a:extLst>
          </p:cNvPr>
          <p:cNvSpPr/>
          <p:nvPr/>
        </p:nvSpPr>
        <p:spPr>
          <a:xfrm>
            <a:off x="68426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A873D26D-3A74-9F47-E210-A7ED1AB30DEF}"/>
              </a:ext>
            </a:extLst>
          </p:cNvPr>
          <p:cNvSpPr/>
          <p:nvPr/>
        </p:nvSpPr>
        <p:spPr>
          <a:xfrm>
            <a:off x="7157069"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079A7F3E-5D32-1C61-AAF7-CFD0DC7FE6CE}"/>
              </a:ext>
            </a:extLst>
          </p:cNvPr>
          <p:cNvSpPr/>
          <p:nvPr/>
        </p:nvSpPr>
        <p:spPr>
          <a:xfrm>
            <a:off x="66902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E55B2E2E-B54B-C2AE-A30E-EB14B6076735}"/>
              </a:ext>
            </a:extLst>
          </p:cNvPr>
          <p:cNvSpPr/>
          <p:nvPr/>
        </p:nvSpPr>
        <p:spPr>
          <a:xfrm>
            <a:off x="69950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760B4BAD-D5ED-1069-522F-52326C88384D}"/>
              </a:ext>
            </a:extLst>
          </p:cNvPr>
          <p:cNvSpPr/>
          <p:nvPr/>
        </p:nvSpPr>
        <p:spPr>
          <a:xfrm>
            <a:off x="7309469"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Down Arrow 151">
            <a:extLst>
              <a:ext uri="{FF2B5EF4-FFF2-40B4-BE49-F238E27FC236}">
                <a16:creationId xmlns:a16="http://schemas.microsoft.com/office/drawing/2014/main" id="{CDFB0437-DFCB-FF57-3BB7-8090FC50C52F}"/>
              </a:ext>
            </a:extLst>
          </p:cNvPr>
          <p:cNvSpPr/>
          <p:nvPr/>
        </p:nvSpPr>
        <p:spPr>
          <a:xfrm>
            <a:off x="5736592" y="1855031"/>
            <a:ext cx="304800" cy="45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3" name="Down Arrow 152">
            <a:extLst>
              <a:ext uri="{FF2B5EF4-FFF2-40B4-BE49-F238E27FC236}">
                <a16:creationId xmlns:a16="http://schemas.microsoft.com/office/drawing/2014/main" id="{49624CE0-3FCB-5A84-E854-78F6DA537E5C}"/>
              </a:ext>
            </a:extLst>
          </p:cNvPr>
          <p:cNvSpPr/>
          <p:nvPr/>
        </p:nvSpPr>
        <p:spPr>
          <a:xfrm>
            <a:off x="5687212" y="2792420"/>
            <a:ext cx="375837" cy="83855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Down Arrow 153">
            <a:extLst>
              <a:ext uri="{FF2B5EF4-FFF2-40B4-BE49-F238E27FC236}">
                <a16:creationId xmlns:a16="http://schemas.microsoft.com/office/drawing/2014/main" id="{B6E51360-4746-D11E-FABB-8D686929C1A1}"/>
              </a:ext>
            </a:extLst>
          </p:cNvPr>
          <p:cNvSpPr/>
          <p:nvPr/>
        </p:nvSpPr>
        <p:spPr>
          <a:xfrm>
            <a:off x="5651694" y="4059494"/>
            <a:ext cx="411355" cy="809932"/>
          </a:xfrm>
          <a:prstGeom prst="downArrow">
            <a:avLst/>
          </a:prstGeom>
          <a:solidFill>
            <a:srgbClr val="FFFF00"/>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Down Arrow 154">
            <a:extLst>
              <a:ext uri="{FF2B5EF4-FFF2-40B4-BE49-F238E27FC236}">
                <a16:creationId xmlns:a16="http://schemas.microsoft.com/office/drawing/2014/main" id="{DF1581C4-435A-0225-AC98-06E401D249A3}"/>
              </a:ext>
            </a:extLst>
          </p:cNvPr>
          <p:cNvSpPr/>
          <p:nvPr/>
        </p:nvSpPr>
        <p:spPr>
          <a:xfrm>
            <a:off x="4581301" y="5791200"/>
            <a:ext cx="2718543"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8F23A8B-A814-2E30-5461-96C113A5C711}"/>
              </a:ext>
            </a:extLst>
          </p:cNvPr>
          <p:cNvSpPr/>
          <p:nvPr/>
        </p:nvSpPr>
        <p:spPr>
          <a:xfrm>
            <a:off x="4996249" y="5943600"/>
            <a:ext cx="1969898"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Result</a:t>
            </a:r>
          </a:p>
        </p:txBody>
      </p:sp>
      <p:sp>
        <p:nvSpPr>
          <p:cNvPr id="117" name="TextBox 116">
            <a:extLst>
              <a:ext uri="{FF2B5EF4-FFF2-40B4-BE49-F238E27FC236}">
                <a16:creationId xmlns:a16="http://schemas.microsoft.com/office/drawing/2014/main" id="{25F5B70C-124C-1BC7-81E9-DBF1F69BFB93}"/>
              </a:ext>
            </a:extLst>
          </p:cNvPr>
          <p:cNvSpPr txBox="1"/>
          <p:nvPr/>
        </p:nvSpPr>
        <p:spPr>
          <a:xfrm>
            <a:off x="7164689" y="6082099"/>
            <a:ext cx="3020780" cy="646331"/>
          </a:xfrm>
          <a:prstGeom prst="rect">
            <a:avLst/>
          </a:prstGeom>
          <a:noFill/>
        </p:spPr>
        <p:txBody>
          <a:bodyPr wrap="square" rtlCol="0">
            <a:spAutoFit/>
          </a:bodyPr>
          <a:lstStyle/>
          <a:p>
            <a:r>
              <a:rPr lang="en-US" dirty="0"/>
              <a:t>Satisfaction of:</a:t>
            </a:r>
            <a:br>
              <a:rPr lang="en-US" dirty="0"/>
            </a:br>
            <a:r>
              <a:rPr lang="en-US" dirty="0"/>
              <a:t>Customers / Citizens / Readers</a:t>
            </a:r>
          </a:p>
        </p:txBody>
      </p:sp>
      <p:sp>
        <p:nvSpPr>
          <p:cNvPr id="118" name="Oval 117">
            <a:extLst>
              <a:ext uri="{FF2B5EF4-FFF2-40B4-BE49-F238E27FC236}">
                <a16:creationId xmlns:a16="http://schemas.microsoft.com/office/drawing/2014/main" id="{A33453E0-11C1-9092-03C1-671457079D59}"/>
              </a:ext>
            </a:extLst>
          </p:cNvPr>
          <p:cNvSpPr/>
          <p:nvPr/>
        </p:nvSpPr>
        <p:spPr>
          <a:xfrm>
            <a:off x="1896914" y="1071094"/>
            <a:ext cx="1479082" cy="910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106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3BE013-4962-DA2B-50CB-0731831E08F1}"/>
              </a:ext>
            </a:extLst>
          </p:cNvPr>
          <p:cNvSpPr>
            <a:spLocks noGrp="1"/>
          </p:cNvSpPr>
          <p:nvPr>
            <p:ph type="sldNum" sz="quarter" idx="12"/>
          </p:nvPr>
        </p:nvSpPr>
        <p:spPr/>
        <p:txBody>
          <a:bodyPr/>
          <a:lstStyle/>
          <a:p>
            <a:fld id="{64A73B7B-B545-4723-8D44-5CC401310D8B}" type="slidenum">
              <a:rPr lang="en-US" smtClean="0"/>
              <a:t>38</a:t>
            </a:fld>
            <a:endParaRPr lang="en-US" dirty="0"/>
          </a:p>
        </p:txBody>
      </p:sp>
      <p:sp>
        <p:nvSpPr>
          <p:cNvPr id="5" name="Footer Placeholder 4">
            <a:extLst>
              <a:ext uri="{FF2B5EF4-FFF2-40B4-BE49-F238E27FC236}">
                <a16:creationId xmlns:a16="http://schemas.microsoft.com/office/drawing/2014/main" id="{B2AB3AF1-D182-C99A-5F26-00788D52BF7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a:extLst>
              <a:ext uri="{FF2B5EF4-FFF2-40B4-BE49-F238E27FC236}">
                <a16:creationId xmlns:a16="http://schemas.microsoft.com/office/drawing/2014/main" id="{70CDFC4E-A5DA-F804-749B-68F915DD9B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140" y="2333367"/>
            <a:ext cx="423793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F8F08450-BCC0-011F-A3A9-E3A307898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40" y="428367"/>
            <a:ext cx="1095951"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761DD5B-F2C1-303A-5FBA-F272CC21D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3340" y="832375"/>
            <a:ext cx="1317625" cy="46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108">
            <a:extLst>
              <a:ext uri="{FF2B5EF4-FFF2-40B4-BE49-F238E27FC236}">
                <a16:creationId xmlns:a16="http://schemas.microsoft.com/office/drawing/2014/main" id="{49EE8C6E-1377-E639-E980-F4823C3B4A65}"/>
              </a:ext>
            </a:extLst>
          </p:cNvPr>
          <p:cNvSpPr/>
          <p:nvPr/>
        </p:nvSpPr>
        <p:spPr>
          <a:xfrm>
            <a:off x="2817340" y="1952367"/>
            <a:ext cx="81534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34E0E7-287B-E070-7970-684B24025320}"/>
              </a:ext>
            </a:extLst>
          </p:cNvPr>
          <p:cNvSpPr txBox="1"/>
          <p:nvPr/>
        </p:nvSpPr>
        <p:spPr>
          <a:xfrm>
            <a:off x="7160740" y="2663736"/>
            <a:ext cx="3200400" cy="1938992"/>
          </a:xfrm>
          <a:prstGeom prst="rect">
            <a:avLst/>
          </a:prstGeom>
          <a:noFill/>
        </p:spPr>
        <p:txBody>
          <a:bodyPr wrap="square" rtlCol="0">
            <a:spAutoFit/>
          </a:bodyPr>
          <a:lstStyle/>
          <a:p>
            <a:r>
              <a:rPr lang="en-US" sz="2400" dirty="0"/>
              <a:t>Can easily…</a:t>
            </a:r>
          </a:p>
          <a:p>
            <a:r>
              <a:rPr lang="en-US" sz="2400" dirty="0"/>
              <a:t>…make requests.</a:t>
            </a:r>
          </a:p>
          <a:p>
            <a:r>
              <a:rPr lang="en-US" sz="2400" dirty="0"/>
              <a:t>…observe work/results.</a:t>
            </a:r>
          </a:p>
          <a:p>
            <a:r>
              <a:rPr lang="en-US" sz="2400" dirty="0"/>
              <a:t>…fire insubordinates.</a:t>
            </a:r>
          </a:p>
          <a:p>
            <a:endParaRPr lang="en-US" sz="2400" dirty="0"/>
          </a:p>
        </p:txBody>
      </p:sp>
      <p:sp>
        <p:nvSpPr>
          <p:cNvPr id="11" name="Right Arrow 118">
            <a:extLst>
              <a:ext uri="{FF2B5EF4-FFF2-40B4-BE49-F238E27FC236}">
                <a16:creationId xmlns:a16="http://schemas.microsoft.com/office/drawing/2014/main" id="{612CB178-709E-293D-F08A-EEFD9494586C}"/>
              </a:ext>
            </a:extLst>
          </p:cNvPr>
          <p:cNvSpPr/>
          <p:nvPr/>
        </p:nvSpPr>
        <p:spPr>
          <a:xfrm rot="5400000">
            <a:off x="4051113" y="1672726"/>
            <a:ext cx="762001" cy="406883"/>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dirty="0"/>
          </a:p>
        </p:txBody>
      </p:sp>
      <p:sp>
        <p:nvSpPr>
          <p:cNvPr id="12" name="Rounded Rectangle 119">
            <a:extLst>
              <a:ext uri="{FF2B5EF4-FFF2-40B4-BE49-F238E27FC236}">
                <a16:creationId xmlns:a16="http://schemas.microsoft.com/office/drawing/2014/main" id="{B6B70ED0-6B80-3E52-BD9F-57A21E42934E}"/>
              </a:ext>
            </a:extLst>
          </p:cNvPr>
          <p:cNvSpPr/>
          <p:nvPr/>
        </p:nvSpPr>
        <p:spPr>
          <a:xfrm>
            <a:off x="2817340" y="352167"/>
            <a:ext cx="81534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B1239E-9D77-FB19-053B-FE4BC2317270}"/>
              </a:ext>
            </a:extLst>
          </p:cNvPr>
          <p:cNvSpPr txBox="1"/>
          <p:nvPr/>
        </p:nvSpPr>
        <p:spPr>
          <a:xfrm>
            <a:off x="6551140" y="428367"/>
            <a:ext cx="4267200" cy="1600438"/>
          </a:xfrm>
          <a:prstGeom prst="rect">
            <a:avLst/>
          </a:prstGeom>
          <a:noFill/>
        </p:spPr>
        <p:txBody>
          <a:bodyPr wrap="square" rtlCol="0">
            <a:spAutoFit/>
          </a:bodyPr>
          <a:lstStyle/>
          <a:p>
            <a:pPr marL="457200" indent="-457200">
              <a:buFont typeface="+mj-lt"/>
              <a:buAutoNum type="arabicPeriod"/>
            </a:pPr>
            <a:r>
              <a:rPr lang="en-US" sz="1400" dirty="0"/>
              <a:t>How to we </a:t>
            </a:r>
            <a:r>
              <a:rPr lang="en-US" sz="1400" b="1" u="sng" dirty="0"/>
              <a:t>combine</a:t>
            </a:r>
            <a:r>
              <a:rPr lang="en-US" sz="1400" dirty="0"/>
              <a:t> the many preferences of this group into one request?</a:t>
            </a:r>
          </a:p>
          <a:p>
            <a:pPr marL="457200" indent="-457200">
              <a:buFont typeface="+mj-lt"/>
              <a:buAutoNum type="arabicPeriod"/>
            </a:pPr>
            <a:r>
              <a:rPr lang="en-US" sz="1400" dirty="0"/>
              <a:t>Do we each have to </a:t>
            </a:r>
            <a:r>
              <a:rPr lang="en-US" sz="1400" b="1" u="sng" dirty="0"/>
              <a:t>monitor</a:t>
            </a:r>
            <a:r>
              <a:rPr lang="en-US" sz="1400" dirty="0"/>
              <a:t> the leader’s work? If not, who do we trust (and why)?</a:t>
            </a:r>
          </a:p>
          <a:p>
            <a:pPr marL="457200" indent="-457200">
              <a:buFont typeface="+mj-lt"/>
              <a:buAutoNum type="arabicPeriod"/>
            </a:pPr>
            <a:r>
              <a:rPr lang="en-US" sz="1400" dirty="0"/>
              <a:t>If I don’t like this leader, how do I find out if others agree? How do we </a:t>
            </a:r>
            <a:r>
              <a:rPr lang="en-US" sz="1400" b="1" u="sng" dirty="0"/>
              <a:t>fire the leader</a:t>
            </a:r>
            <a:r>
              <a:rPr lang="en-US" sz="1400" dirty="0"/>
              <a:t>?</a:t>
            </a:r>
          </a:p>
          <a:p>
            <a:endParaRPr lang="en-US" sz="1400" dirty="0"/>
          </a:p>
        </p:txBody>
      </p:sp>
      <p:sp>
        <p:nvSpPr>
          <p:cNvPr id="14" name="Rectangle 13">
            <a:extLst>
              <a:ext uri="{FF2B5EF4-FFF2-40B4-BE49-F238E27FC236}">
                <a16:creationId xmlns:a16="http://schemas.microsoft.com/office/drawing/2014/main" id="{1D9367A4-1A65-FF94-7A4C-BCC4EF101310}"/>
              </a:ext>
            </a:extLst>
          </p:cNvPr>
          <p:cNvSpPr/>
          <p:nvPr/>
        </p:nvSpPr>
        <p:spPr>
          <a:xfrm>
            <a:off x="10579975" y="952837"/>
            <a:ext cx="130516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Bad</a:t>
            </a:r>
          </a:p>
        </p:txBody>
      </p:sp>
      <p:sp>
        <p:nvSpPr>
          <p:cNvPr id="15" name="Rectangle 14">
            <a:extLst>
              <a:ext uri="{FF2B5EF4-FFF2-40B4-BE49-F238E27FC236}">
                <a16:creationId xmlns:a16="http://schemas.microsoft.com/office/drawing/2014/main" id="{07CA81A5-3C17-9035-7A77-CE1A712EE763}"/>
              </a:ext>
            </a:extLst>
          </p:cNvPr>
          <p:cNvSpPr/>
          <p:nvPr/>
        </p:nvSpPr>
        <p:spPr>
          <a:xfrm>
            <a:off x="10166634" y="4314567"/>
            <a:ext cx="176683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solidFill>
                  <a:srgbClr val="92D050"/>
                </a:solidFill>
                <a:effectLst>
                  <a:outerShdw blurRad="76200" dist="50800" dir="5400000" algn="tl" rotWithShape="0">
                    <a:srgbClr val="000000">
                      <a:alpha val="65000"/>
                    </a:srgbClr>
                  </a:outerShdw>
                </a:effectLst>
              </a:rPr>
              <a:t>Good</a:t>
            </a:r>
          </a:p>
        </p:txBody>
      </p:sp>
      <p:pic>
        <p:nvPicPr>
          <p:cNvPr id="16" name="Picture 2" descr="http://d.gr-assets.com/authors/1354242942p5/5838650.jpg">
            <a:extLst>
              <a:ext uri="{FF2B5EF4-FFF2-40B4-BE49-F238E27FC236}">
                <a16:creationId xmlns:a16="http://schemas.microsoft.com/office/drawing/2014/main" id="{34AD80E5-24AE-B30B-52B2-55004BDEE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03837" y="4924167"/>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BC82A6-E43C-6D71-5DCC-7ECC60A5F31D}"/>
              </a:ext>
            </a:extLst>
          </p:cNvPr>
          <p:cNvSpPr txBox="1"/>
          <p:nvPr/>
        </p:nvSpPr>
        <p:spPr>
          <a:xfrm>
            <a:off x="3856263" y="5457567"/>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8" name="Picture 17" descr="http://www.shoutot.com/stockimage/who-watches-the-watchmen.jpg">
            <a:extLst>
              <a:ext uri="{FF2B5EF4-FFF2-40B4-BE49-F238E27FC236}">
                <a16:creationId xmlns:a16="http://schemas.microsoft.com/office/drawing/2014/main" id="{4FB4B3DF-0110-CDC7-30F7-10269E14074A}"/>
              </a:ext>
            </a:extLst>
          </p:cNvPr>
          <p:cNvPicPr/>
          <p:nvPr/>
        </p:nvPicPr>
        <p:blipFill>
          <a:blip r:embed="rId7" cstate="print">
            <a:extLst>
              <a:ext uri="{BEBA8EAE-BF5A-486C-A8C5-ECC9F3942E4B}">
                <a14:imgProps xmlns:a14="http://schemas.microsoft.com/office/drawing/2010/main">
                  <a14:imgLayer r:embed="rId8">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2874888" y="5680984"/>
            <a:ext cx="609600" cy="370411"/>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ED8108A-BBEF-F83A-B660-A652DF28DBCA}"/>
              </a:ext>
            </a:extLst>
          </p:cNvPr>
          <p:cNvSpPr txBox="1"/>
          <p:nvPr/>
        </p:nvSpPr>
        <p:spPr>
          <a:xfrm>
            <a:off x="290862" y="1564670"/>
            <a:ext cx="2384662" cy="1384995"/>
          </a:xfrm>
          <a:prstGeom prst="rect">
            <a:avLst/>
          </a:prstGeom>
          <a:noFill/>
        </p:spPr>
        <p:txBody>
          <a:bodyPr wrap="square" rtlCol="0">
            <a:spAutoFit/>
          </a:bodyPr>
          <a:lstStyle/>
          <a:p>
            <a:r>
              <a:rPr lang="en-US" sz="2800" dirty="0"/>
              <a:t>Prediction Markets fix this.</a:t>
            </a:r>
          </a:p>
        </p:txBody>
      </p:sp>
      <p:cxnSp>
        <p:nvCxnSpPr>
          <p:cNvPr id="21" name="Straight Arrow Connector 20">
            <a:extLst>
              <a:ext uri="{FF2B5EF4-FFF2-40B4-BE49-F238E27FC236}">
                <a16:creationId xmlns:a16="http://schemas.microsoft.com/office/drawing/2014/main" id="{5EF6C33A-6CD3-A053-B87F-E8BC5866BF69}"/>
              </a:ext>
            </a:extLst>
          </p:cNvPr>
          <p:cNvCxnSpPr/>
          <p:nvPr/>
        </p:nvCxnSpPr>
        <p:spPr>
          <a:xfrm flipV="1">
            <a:off x="1309816" y="1668162"/>
            <a:ext cx="2804984" cy="995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13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87785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D916-F50E-A4EC-D5F5-911A1B2442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58DFE5-71D4-0FEE-E025-FB1353E2764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4F9CEF9-B995-D29C-F907-EDF34F2AE6C4}"/>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6DDD086D-735A-1483-E9EC-8E92F2D8D7F9}"/>
              </a:ext>
            </a:extLst>
          </p:cNvPr>
          <p:cNvSpPr>
            <a:spLocks noGrp="1"/>
          </p:cNvSpPr>
          <p:nvPr>
            <p:ph type="sldNum" sz="quarter" idx="12"/>
          </p:nvPr>
        </p:nvSpPr>
        <p:spPr/>
        <p:txBody>
          <a:bodyPr/>
          <a:lstStyle/>
          <a:p>
            <a:fld id="{B6877F82-84DC-415B-8D0D-0C674AA6E930}" type="slidenum">
              <a:rPr lang="en-US" smtClean="0"/>
              <a:t>4</a:t>
            </a:fld>
            <a:endParaRPr lang="en-US"/>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90309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31928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dirty="0"/>
              <a:t>My Big Break</a:t>
            </a:r>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456492" y="405603"/>
            <a:ext cx="6036658" cy="624349"/>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Dec 2014 – Adam Back links to my blog</a:t>
            </a:r>
          </a:p>
        </p:txBody>
      </p:sp>
    </p:spTree>
    <p:extLst>
      <p:ext uri="{BB962C8B-B14F-4D97-AF65-F5344CB8AC3E}">
        <p14:creationId xmlns:p14="http://schemas.microsoft.com/office/powerpoint/2010/main" val="325669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40</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153114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017421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dirty="0"/>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05720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407B5-4BDE-780B-6F52-DCCF6BF50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84C19-139C-11B7-ACEE-6CFED98C99C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E5C9010A-33FD-8B6E-5B74-970C0E6D7A34}"/>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B3648975-41F8-D8C7-07A7-1FEB9C4CBDAD}"/>
              </a:ext>
            </a:extLst>
          </p:cNvPr>
          <p:cNvSpPr>
            <a:spLocks noGrp="1"/>
          </p:cNvSpPr>
          <p:nvPr>
            <p:ph type="sldNum" sz="quarter" idx="12"/>
          </p:nvPr>
        </p:nvSpPr>
        <p:spPr/>
        <p:txBody>
          <a:bodyPr/>
          <a:lstStyle/>
          <a:p>
            <a:fld id="{64A73B7B-B545-4723-8D44-5CC401310D8B}" type="slidenum">
              <a:rPr lang="en-US" smtClean="0"/>
              <a:t>43</a:t>
            </a:fld>
            <a:endParaRPr lang="en-US" dirty="0"/>
          </a:p>
        </p:txBody>
      </p:sp>
      <p:sp>
        <p:nvSpPr>
          <p:cNvPr id="6" name="Footer Placeholder 3">
            <a:extLst>
              <a:ext uri="{FF2B5EF4-FFF2-40B4-BE49-F238E27FC236}">
                <a16:creationId xmlns:a16="http://schemas.microsoft.com/office/drawing/2014/main" id="{D4635EC1-0498-2BAF-86FB-293F7EE593EC}"/>
              </a:ext>
            </a:extLst>
          </p:cNvPr>
          <p:cNvSpPr>
            <a:spLocks noGrp="1"/>
          </p:cNvSpPr>
          <p:nvPr>
            <p:ph type="ftr" sz="quarter" idx="11"/>
          </p:nvPr>
        </p:nvSpPr>
        <p:spPr>
          <a:xfrm>
            <a:off x="536028" y="6356350"/>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Tree>
    <p:extLst>
      <p:ext uri="{BB962C8B-B14F-4D97-AF65-F5344CB8AC3E}">
        <p14:creationId xmlns:p14="http://schemas.microsoft.com/office/powerpoint/2010/main" val="3779801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D220-D953-7A84-ABE2-E97A9CD33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0751B-358D-8E25-45A9-0C3818A3FA09}"/>
              </a:ext>
            </a:extLst>
          </p:cNvPr>
          <p:cNvSpPr>
            <a:spLocks noGrp="1"/>
          </p:cNvSpPr>
          <p:nvPr>
            <p:ph type="title"/>
          </p:nvPr>
        </p:nvSpPr>
        <p:spPr>
          <a:xfrm>
            <a:off x="838200" y="200025"/>
            <a:ext cx="4981832" cy="765175"/>
          </a:xfrm>
          <a:solidFill>
            <a:schemeClr val="bg1">
              <a:lumMod val="85000"/>
            </a:schemeClr>
          </a:solidFill>
          <a:ln>
            <a:solidFill>
              <a:schemeClr val="tx1"/>
            </a:solidFill>
          </a:ln>
        </p:spPr>
        <p:txBody>
          <a:bodyPr/>
          <a:lstStyle/>
          <a:p>
            <a:r>
              <a:rPr lang="en-US" dirty="0"/>
              <a:t>That “Zero Risk” Part</a:t>
            </a:r>
          </a:p>
        </p:txBody>
      </p:sp>
      <p:sp>
        <p:nvSpPr>
          <p:cNvPr id="4" name="Slide Number Placeholder 3">
            <a:extLst>
              <a:ext uri="{FF2B5EF4-FFF2-40B4-BE49-F238E27FC236}">
                <a16:creationId xmlns:a16="http://schemas.microsoft.com/office/drawing/2014/main" id="{9E76B86F-0E2B-6A2E-4942-2D89FB5B9F2D}"/>
              </a:ext>
            </a:extLst>
          </p:cNvPr>
          <p:cNvSpPr>
            <a:spLocks noGrp="1"/>
          </p:cNvSpPr>
          <p:nvPr>
            <p:ph type="sldNum" sz="quarter" idx="12"/>
          </p:nvPr>
        </p:nvSpPr>
        <p:spPr/>
        <p:txBody>
          <a:bodyPr/>
          <a:lstStyle/>
          <a:p>
            <a:fld id="{64A73B7B-B545-4723-8D44-5CC401310D8B}" type="slidenum">
              <a:rPr lang="en-US" smtClean="0"/>
              <a:t>44</a:t>
            </a:fld>
            <a:endParaRPr lang="en-US" dirty="0"/>
          </a:p>
        </p:txBody>
      </p:sp>
      <p:sp>
        <p:nvSpPr>
          <p:cNvPr id="5" name="Footer Placeholder 4">
            <a:extLst>
              <a:ext uri="{FF2B5EF4-FFF2-40B4-BE49-F238E27FC236}">
                <a16:creationId xmlns:a16="http://schemas.microsoft.com/office/drawing/2014/main" id="{56E480C5-0517-6C76-AFDE-23E4BD20AE9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extBox 5">
            <a:extLst>
              <a:ext uri="{FF2B5EF4-FFF2-40B4-BE49-F238E27FC236}">
                <a16:creationId xmlns:a16="http://schemas.microsoft.com/office/drawing/2014/main" id="{3E69D526-B783-AD70-C292-7B65B091B5EB}"/>
              </a:ext>
            </a:extLst>
          </p:cNvPr>
          <p:cNvSpPr txBox="1"/>
          <p:nvPr/>
        </p:nvSpPr>
        <p:spPr>
          <a:xfrm>
            <a:off x="320091" y="1333491"/>
            <a:ext cx="11551817" cy="523220"/>
          </a:xfrm>
          <a:prstGeom prst="rect">
            <a:avLst/>
          </a:prstGeom>
          <a:solidFill>
            <a:schemeClr val="bg1">
              <a:lumMod val="85000"/>
            </a:schemeClr>
          </a:solidFill>
          <a:ln>
            <a:solidFill>
              <a:schemeClr val="tx1"/>
            </a:solidFill>
          </a:ln>
        </p:spPr>
        <p:txBody>
          <a:bodyPr wrap="none" rtlCol="0">
            <a:spAutoFit/>
          </a:bodyPr>
          <a:lstStyle/>
          <a:p>
            <a:r>
              <a:rPr lang="en-US" sz="2800" dirty="0"/>
              <a:t>Bip300 is an easy soft fork to add to Bitcoin... And an easy soft fork to remove.</a:t>
            </a:r>
          </a:p>
        </p:txBody>
      </p:sp>
      <p:sp>
        <p:nvSpPr>
          <p:cNvPr id="7" name="Rectangle: Rounded Corners 6">
            <a:extLst>
              <a:ext uri="{FF2B5EF4-FFF2-40B4-BE49-F238E27FC236}">
                <a16:creationId xmlns:a16="http://schemas.microsoft.com/office/drawing/2014/main" id="{5176974E-3538-231F-1E89-DC474CBE4BDC}"/>
              </a:ext>
            </a:extLst>
          </p:cNvPr>
          <p:cNvSpPr/>
          <p:nvPr/>
        </p:nvSpPr>
        <p:spPr>
          <a:xfrm>
            <a:off x="1001859" y="2372497"/>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 </a:t>
            </a:r>
          </a:p>
        </p:txBody>
      </p:sp>
      <p:sp>
        <p:nvSpPr>
          <p:cNvPr id="8" name="Rectangle: Rounded Corners 7">
            <a:extLst>
              <a:ext uri="{FF2B5EF4-FFF2-40B4-BE49-F238E27FC236}">
                <a16:creationId xmlns:a16="http://schemas.microsoft.com/office/drawing/2014/main" id="{AA91DE35-B50F-E157-C810-A9901954BA74}"/>
              </a:ext>
            </a:extLst>
          </p:cNvPr>
          <p:cNvSpPr/>
          <p:nvPr/>
        </p:nvSpPr>
        <p:spPr>
          <a:xfrm>
            <a:off x="4957511" y="2353562"/>
            <a:ext cx="1742303" cy="1056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BIP 300</a:t>
            </a:r>
            <a:br>
              <a:rPr lang="en-US" sz="2800" dirty="0"/>
            </a:br>
            <a:r>
              <a:rPr lang="en-US" sz="2800" dirty="0" err="1"/>
              <a:t>Softfork</a:t>
            </a:r>
            <a:endParaRPr lang="en-US" sz="2800" dirty="0"/>
          </a:p>
        </p:txBody>
      </p:sp>
      <p:sp>
        <p:nvSpPr>
          <p:cNvPr id="9" name="Rectangle: Rounded Corners 8">
            <a:extLst>
              <a:ext uri="{FF2B5EF4-FFF2-40B4-BE49-F238E27FC236}">
                <a16:creationId xmlns:a16="http://schemas.microsoft.com/office/drawing/2014/main" id="{A260D5EA-7801-8669-96AE-E4E21D9AC6EC}"/>
              </a:ext>
            </a:extLst>
          </p:cNvPr>
          <p:cNvSpPr/>
          <p:nvPr/>
        </p:nvSpPr>
        <p:spPr>
          <a:xfrm>
            <a:off x="8857032" y="2316403"/>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0" name="Rectangle: Rounded Corners 9">
            <a:extLst>
              <a:ext uri="{FF2B5EF4-FFF2-40B4-BE49-F238E27FC236}">
                <a16:creationId xmlns:a16="http://schemas.microsoft.com/office/drawing/2014/main" id="{4B34BD7A-ADA5-C704-E256-48A153509AF7}"/>
              </a:ext>
            </a:extLst>
          </p:cNvPr>
          <p:cNvSpPr/>
          <p:nvPr/>
        </p:nvSpPr>
        <p:spPr>
          <a:xfrm>
            <a:off x="704265" y="4473351"/>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1" name="Rectangle: Rounded Corners 10">
            <a:extLst>
              <a:ext uri="{FF2B5EF4-FFF2-40B4-BE49-F238E27FC236}">
                <a16:creationId xmlns:a16="http://schemas.microsoft.com/office/drawing/2014/main" id="{2592E143-F0D5-349C-0BB0-EEBD8A8722F1}"/>
              </a:ext>
            </a:extLst>
          </p:cNvPr>
          <p:cNvSpPr/>
          <p:nvPr/>
        </p:nvSpPr>
        <p:spPr>
          <a:xfrm>
            <a:off x="4339286" y="3897017"/>
            <a:ext cx="4151796" cy="17961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A </a:t>
            </a:r>
            <a:r>
              <a:rPr lang="en-US" sz="2800" dirty="0" err="1"/>
              <a:t>Softfork</a:t>
            </a:r>
            <a:r>
              <a:rPr lang="en-US" sz="2800" dirty="0"/>
              <a:t> Banning all Bip300 Deposits/Withdrawals from L1</a:t>
            </a:r>
          </a:p>
        </p:txBody>
      </p:sp>
      <p:sp>
        <p:nvSpPr>
          <p:cNvPr id="12" name="Plus Sign 11">
            <a:extLst>
              <a:ext uri="{FF2B5EF4-FFF2-40B4-BE49-F238E27FC236}">
                <a16:creationId xmlns:a16="http://schemas.microsoft.com/office/drawing/2014/main" id="{C981DEEB-B262-A80E-FE21-0D3AE75CB94A}"/>
              </a:ext>
            </a:extLst>
          </p:cNvPr>
          <p:cNvSpPr/>
          <p:nvPr/>
        </p:nvSpPr>
        <p:spPr>
          <a:xfrm>
            <a:off x="3251820" y="2190141"/>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E0E6F781-07CD-C3A8-D880-1244AEAD3214}"/>
              </a:ext>
            </a:extLst>
          </p:cNvPr>
          <p:cNvSpPr/>
          <p:nvPr/>
        </p:nvSpPr>
        <p:spPr>
          <a:xfrm>
            <a:off x="2948428" y="4245595"/>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s 13">
            <a:extLst>
              <a:ext uri="{FF2B5EF4-FFF2-40B4-BE49-F238E27FC236}">
                <a16:creationId xmlns:a16="http://schemas.microsoft.com/office/drawing/2014/main" id="{1E879CE2-045C-F6BF-3D66-14BAEE86F43C}"/>
              </a:ext>
            </a:extLst>
          </p:cNvPr>
          <p:cNvSpPr/>
          <p:nvPr/>
        </p:nvSpPr>
        <p:spPr>
          <a:xfrm>
            <a:off x="7222368" y="2466340"/>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s 14">
            <a:extLst>
              <a:ext uri="{FF2B5EF4-FFF2-40B4-BE49-F238E27FC236}">
                <a16:creationId xmlns:a16="http://schemas.microsoft.com/office/drawing/2014/main" id="{E1E44909-5602-B6BF-D59C-1AF59338DAAC}"/>
              </a:ext>
            </a:extLst>
          </p:cNvPr>
          <p:cNvSpPr/>
          <p:nvPr/>
        </p:nvSpPr>
        <p:spPr>
          <a:xfrm>
            <a:off x="8691243" y="4403598"/>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B7B1484-3793-53C9-82E0-A7EF9CFF1E9E}"/>
              </a:ext>
            </a:extLst>
          </p:cNvPr>
          <p:cNvCxnSpPr/>
          <p:nvPr/>
        </p:nvCxnSpPr>
        <p:spPr>
          <a:xfrm>
            <a:off x="265525" y="3754843"/>
            <a:ext cx="11495170" cy="10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0F18BAA-7D1E-1AB3-6528-F066501CAE46}"/>
              </a:ext>
            </a:extLst>
          </p:cNvPr>
          <p:cNvSpPr/>
          <p:nvPr/>
        </p:nvSpPr>
        <p:spPr>
          <a:xfrm>
            <a:off x="10018392" y="4302783"/>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a:t>
            </a:r>
          </a:p>
        </p:txBody>
      </p:sp>
      <p:sp>
        <p:nvSpPr>
          <p:cNvPr id="19" name="TextBox 18">
            <a:extLst>
              <a:ext uri="{FF2B5EF4-FFF2-40B4-BE49-F238E27FC236}">
                <a16:creationId xmlns:a16="http://schemas.microsoft.com/office/drawing/2014/main" id="{EB7EF04D-AF98-16C2-A4ED-3E3951D86323}"/>
              </a:ext>
            </a:extLst>
          </p:cNvPr>
          <p:cNvSpPr txBox="1"/>
          <p:nvPr/>
        </p:nvSpPr>
        <p:spPr>
          <a:xfrm>
            <a:off x="1834385" y="5843568"/>
            <a:ext cx="8523228" cy="954107"/>
          </a:xfrm>
          <a:prstGeom prst="rect">
            <a:avLst/>
          </a:prstGeom>
          <a:solidFill>
            <a:schemeClr val="bg1">
              <a:lumMod val="85000"/>
            </a:schemeClr>
          </a:solidFill>
          <a:ln>
            <a:solidFill>
              <a:schemeClr val="tx1"/>
            </a:solidFill>
          </a:ln>
        </p:spPr>
        <p:txBody>
          <a:bodyPr wrap="square" rtlCol="0">
            <a:spAutoFit/>
          </a:bodyPr>
          <a:lstStyle/>
          <a:p>
            <a:r>
              <a:rPr lang="en-US" sz="2800" dirty="0"/>
              <a:t>So, worst case scenario, miners just run a simple </a:t>
            </a:r>
            <a:r>
              <a:rPr lang="en-US" sz="2800" dirty="0" err="1"/>
              <a:t>softfork</a:t>
            </a:r>
            <a:r>
              <a:rPr lang="en-US" sz="2800" dirty="0"/>
              <a:t>, and we are exactly back to where we are today.</a:t>
            </a:r>
          </a:p>
        </p:txBody>
      </p:sp>
      <p:sp>
        <p:nvSpPr>
          <p:cNvPr id="20" name="TextBox 19">
            <a:extLst>
              <a:ext uri="{FF2B5EF4-FFF2-40B4-BE49-F238E27FC236}">
                <a16:creationId xmlns:a16="http://schemas.microsoft.com/office/drawing/2014/main" id="{383D60B4-1A41-EA33-F990-6B7044C45967}"/>
              </a:ext>
            </a:extLst>
          </p:cNvPr>
          <p:cNvSpPr txBox="1"/>
          <p:nvPr/>
        </p:nvSpPr>
        <p:spPr>
          <a:xfrm>
            <a:off x="10375149" y="294341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
        <p:nvSpPr>
          <p:cNvPr id="21" name="TextBox 20">
            <a:extLst>
              <a:ext uri="{FF2B5EF4-FFF2-40B4-BE49-F238E27FC236}">
                <a16:creationId xmlns:a16="http://schemas.microsoft.com/office/drawing/2014/main" id="{059A6B6F-5049-CC51-CAF2-45E82829DCB5}"/>
              </a:ext>
            </a:extLst>
          </p:cNvPr>
          <p:cNvSpPr txBox="1"/>
          <p:nvPr/>
        </p:nvSpPr>
        <p:spPr>
          <a:xfrm>
            <a:off x="36230" y="537784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Tree>
    <p:extLst>
      <p:ext uri="{BB962C8B-B14F-4D97-AF65-F5344CB8AC3E}">
        <p14:creationId xmlns:p14="http://schemas.microsoft.com/office/powerpoint/2010/main" val="2592012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C67A-A6CB-0B58-20B7-6B39D867D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DBC9D-1327-293D-C261-36BF3AC8DFD5}"/>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E10C784C-13CA-D1FC-2916-EC2F97E823C5}"/>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432E9459-EBA4-3159-6F41-60EF0819EAE0}"/>
              </a:ext>
            </a:extLst>
          </p:cNvPr>
          <p:cNvSpPr>
            <a:spLocks noGrp="1"/>
          </p:cNvSpPr>
          <p:nvPr>
            <p:ph type="sldNum" sz="quarter" idx="12"/>
          </p:nvPr>
        </p:nvSpPr>
        <p:spPr/>
        <p:txBody>
          <a:bodyPr/>
          <a:lstStyle/>
          <a:p>
            <a:fld id="{64A73B7B-B545-4723-8D44-5CC401310D8B}" type="slidenum">
              <a:rPr lang="en-US" smtClean="0"/>
              <a:t>45</a:t>
            </a:fld>
            <a:endParaRPr lang="en-US" dirty="0"/>
          </a:p>
        </p:txBody>
      </p:sp>
      <p:sp>
        <p:nvSpPr>
          <p:cNvPr id="6" name="Rectangle 5">
            <a:extLst>
              <a:ext uri="{FF2B5EF4-FFF2-40B4-BE49-F238E27FC236}">
                <a16:creationId xmlns:a16="http://schemas.microsoft.com/office/drawing/2014/main" id="{BEDA5008-7D18-00ED-BCAE-6220368C14AA}"/>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DD5026A9-3BAD-6617-697C-7148BCD515FB}"/>
              </a:ext>
            </a:extLst>
          </p:cNvPr>
          <p:cNvSpPr/>
          <p:nvPr/>
        </p:nvSpPr>
        <p:spPr>
          <a:xfrm>
            <a:off x="2693773" y="2107975"/>
            <a:ext cx="941923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1A41FAA1-C758-4AB9-960F-184AE8046429}"/>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AE94DA8-A02C-2677-BC95-412B26D29099}"/>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C6079906-3755-2E65-5026-5ED39C48A0BB}"/>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BDD586E6-8948-10E6-8436-ECD4F837D43A}"/>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F2C0677-4D26-70AA-4C76-02C09D18B5F0}"/>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D4AEF244-B36E-AEDF-5571-650343C85F00}"/>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13">
            <a:extLst>
              <a:ext uri="{FF2B5EF4-FFF2-40B4-BE49-F238E27FC236}">
                <a16:creationId xmlns:a16="http://schemas.microsoft.com/office/drawing/2014/main" id="{61F1726F-B8B5-5AF4-C307-30627ECDFF1E}"/>
              </a:ext>
            </a:extLst>
          </p:cNvPr>
          <p:cNvSpPr/>
          <p:nvPr/>
        </p:nvSpPr>
        <p:spPr>
          <a:xfrm>
            <a:off x="6300799" y="357033"/>
            <a:ext cx="4091233" cy="601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strokes for different folks.</a:t>
            </a:r>
            <a:br>
              <a:rPr lang="en-US" dirty="0"/>
            </a:br>
            <a:r>
              <a:rPr lang="en-US" dirty="0">
                <a:sym typeface="Wingdings" panose="05000000000000000000" pitchFamily="2" charset="2"/>
              </a:rPr>
              <a:t>Flexibility to grow and change as needed.</a:t>
            </a:r>
            <a:endParaRPr lang="en-US" dirty="0"/>
          </a:p>
        </p:txBody>
      </p:sp>
      <p:sp>
        <p:nvSpPr>
          <p:cNvPr id="15" name="Footer Placeholder 3">
            <a:extLst>
              <a:ext uri="{FF2B5EF4-FFF2-40B4-BE49-F238E27FC236}">
                <a16:creationId xmlns:a16="http://schemas.microsoft.com/office/drawing/2014/main" id="{BAB19200-52F2-B247-1496-AACDF2445711}"/>
              </a:ext>
            </a:extLst>
          </p:cNvPr>
          <p:cNvSpPr>
            <a:spLocks noGrp="1"/>
          </p:cNvSpPr>
          <p:nvPr>
            <p:ph type="ftr" sz="quarter" idx="11"/>
          </p:nvPr>
        </p:nvSpPr>
        <p:spPr>
          <a:xfrm>
            <a:off x="536028" y="6356350"/>
            <a:ext cx="10817772" cy="434493"/>
          </a:xfrm>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Tree>
    <p:extLst>
      <p:ext uri="{BB962C8B-B14F-4D97-AF65-F5344CB8AC3E}">
        <p14:creationId xmlns:p14="http://schemas.microsoft.com/office/powerpoint/2010/main" val="1616684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DBEF-2575-4BB3-9066-3E460FF89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091E6-DEAC-0BDE-2002-E8AEBD4F0347}"/>
              </a:ext>
            </a:extLst>
          </p:cNvPr>
          <p:cNvSpPr>
            <a:spLocks noGrp="1"/>
          </p:cNvSpPr>
          <p:nvPr>
            <p:ph type="title"/>
          </p:nvPr>
        </p:nvSpPr>
        <p:spPr/>
        <p:txBody>
          <a:bodyPr>
            <a:normAutofit/>
          </a:bodyPr>
          <a:lstStyle/>
          <a:p>
            <a:r>
              <a:rPr lang="en-US" sz="5400" dirty="0"/>
              <a:t>A. Heterogeneity</a:t>
            </a:r>
          </a:p>
        </p:txBody>
      </p:sp>
      <p:sp>
        <p:nvSpPr>
          <p:cNvPr id="5" name="Slide Number Placeholder 4">
            <a:extLst>
              <a:ext uri="{FF2B5EF4-FFF2-40B4-BE49-F238E27FC236}">
                <a16:creationId xmlns:a16="http://schemas.microsoft.com/office/drawing/2014/main" id="{0EDE7F00-5A4C-DEC1-8ACE-D2BDA94B852E}"/>
              </a:ext>
            </a:extLst>
          </p:cNvPr>
          <p:cNvSpPr>
            <a:spLocks noGrp="1"/>
          </p:cNvSpPr>
          <p:nvPr>
            <p:ph type="sldNum" sz="quarter" idx="12"/>
          </p:nvPr>
        </p:nvSpPr>
        <p:spPr/>
        <p:txBody>
          <a:bodyPr/>
          <a:lstStyle/>
          <a:p>
            <a:fld id="{64A73B7B-B545-4723-8D44-5CC401310D8B}" type="slidenum">
              <a:rPr lang="en-US" smtClean="0"/>
              <a:t>46</a:t>
            </a:fld>
            <a:endParaRPr lang="en-US" dirty="0"/>
          </a:p>
        </p:txBody>
      </p:sp>
      <p:sp>
        <p:nvSpPr>
          <p:cNvPr id="6" name="Speech Bubble: Oval 5">
            <a:extLst>
              <a:ext uri="{FF2B5EF4-FFF2-40B4-BE49-F238E27FC236}">
                <a16:creationId xmlns:a16="http://schemas.microsoft.com/office/drawing/2014/main" id="{BF32D1C2-B249-66B8-C349-E54C9B59754D}"/>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4C2E63E9-1CEC-0AD0-0D36-1F57615AF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1B6702C1-9958-15B3-14F2-C1E202A84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A769988C-8546-0BB7-49CB-2BD73F5A18C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8DFBF096-83A0-1172-4248-0A8B363AA11B}"/>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4862BC64-FD08-B8E6-CFA2-21905DFF819B}"/>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21ACB9C0-7A04-16C5-3512-0C957D97A35A}"/>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5F6A19F1-7C15-74C4-DAA7-C5174B8D5A5B}"/>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EF06C95-16F9-F383-1DA4-BDD81C0D9A80}"/>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FA144BE-3766-E16C-BDD1-FF577D8286BE}"/>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CDD0D7-D611-DFED-9E5F-CE574782C11F}"/>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3" name="Footer Placeholder 4">
            <a:extLst>
              <a:ext uri="{FF2B5EF4-FFF2-40B4-BE49-F238E27FC236}">
                <a16:creationId xmlns:a16="http://schemas.microsoft.com/office/drawing/2014/main" id="{8FF310FB-1A7D-D5DE-453B-84F81E5F5E41}"/>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4210992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097F9-91D8-6A43-AD76-66DC097652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42B4C-1520-0D75-4BDA-03F22BBBF97C}"/>
              </a:ext>
            </a:extLst>
          </p:cNvPr>
          <p:cNvSpPr>
            <a:spLocks noGrp="1"/>
          </p:cNvSpPr>
          <p:nvPr>
            <p:ph type="title"/>
          </p:nvPr>
        </p:nvSpPr>
        <p:spPr/>
        <p:txBody>
          <a:bodyPr>
            <a:normAutofit/>
          </a:bodyPr>
          <a:lstStyle/>
          <a:p>
            <a:r>
              <a:rPr lang="en-US" sz="5400" dirty="0"/>
              <a:t>A. Heterogeneity</a:t>
            </a:r>
          </a:p>
        </p:txBody>
      </p:sp>
      <p:sp>
        <p:nvSpPr>
          <p:cNvPr id="5" name="Slide Number Placeholder 4">
            <a:extLst>
              <a:ext uri="{FF2B5EF4-FFF2-40B4-BE49-F238E27FC236}">
                <a16:creationId xmlns:a16="http://schemas.microsoft.com/office/drawing/2014/main" id="{DD6E5E7C-D392-3836-D329-667F9A8CF17C}"/>
              </a:ext>
            </a:extLst>
          </p:cNvPr>
          <p:cNvSpPr>
            <a:spLocks noGrp="1"/>
          </p:cNvSpPr>
          <p:nvPr>
            <p:ph type="sldNum" sz="quarter" idx="12"/>
          </p:nvPr>
        </p:nvSpPr>
        <p:spPr/>
        <p:txBody>
          <a:bodyPr/>
          <a:lstStyle/>
          <a:p>
            <a:fld id="{64A73B7B-B545-4723-8D44-5CC401310D8B}" type="slidenum">
              <a:rPr lang="en-US" smtClean="0"/>
              <a:t>47</a:t>
            </a:fld>
            <a:endParaRPr lang="en-US" dirty="0"/>
          </a:p>
        </p:txBody>
      </p:sp>
      <p:pic>
        <p:nvPicPr>
          <p:cNvPr id="6" name="Picture 5">
            <a:extLst>
              <a:ext uri="{FF2B5EF4-FFF2-40B4-BE49-F238E27FC236}">
                <a16:creationId xmlns:a16="http://schemas.microsoft.com/office/drawing/2014/main" id="{C971790B-D368-47EA-7695-3A425CA24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CF1849A7-B81B-9E4E-6969-37306B0F95B6}"/>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D93FD12A-128A-B995-F2AC-A06CDBAC3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C1C1F8A7-A926-FC50-DAEE-D28B6DC7360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18774D27-345A-208A-2E3C-B45D86C58324}"/>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AD6D4DD5-C743-D329-3920-4DB547D779AE}"/>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219A327B-9E44-5E5C-E696-C03DC8FCE569}"/>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60106481-7740-05FB-099A-C7707B45325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3" name="Footer Placeholder 4">
            <a:extLst>
              <a:ext uri="{FF2B5EF4-FFF2-40B4-BE49-F238E27FC236}">
                <a16:creationId xmlns:a16="http://schemas.microsoft.com/office/drawing/2014/main" id="{AC443110-5F45-9A27-24E9-440B9EDCE134}"/>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451460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876BE-B16A-8A69-CE63-B64B7C0E5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E6268-D4E9-8AB8-CAA2-47C7B41E2BB8}"/>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135FEB07-D446-86B9-3AD6-0CD9DBA62CCD}"/>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03E8CB58-1590-43B6-56D2-5215F835570E}"/>
              </a:ext>
            </a:extLst>
          </p:cNvPr>
          <p:cNvSpPr>
            <a:spLocks noGrp="1"/>
          </p:cNvSpPr>
          <p:nvPr>
            <p:ph type="sldNum" sz="quarter" idx="12"/>
          </p:nvPr>
        </p:nvSpPr>
        <p:spPr/>
        <p:txBody>
          <a:bodyPr/>
          <a:lstStyle/>
          <a:p>
            <a:fld id="{64A73B7B-B545-4723-8D44-5CC401310D8B}" type="slidenum">
              <a:rPr lang="en-US" smtClean="0"/>
              <a:t>48</a:t>
            </a:fld>
            <a:endParaRPr lang="en-US" dirty="0"/>
          </a:p>
        </p:txBody>
      </p:sp>
      <p:sp>
        <p:nvSpPr>
          <p:cNvPr id="5" name="Footer Placeholder 4">
            <a:extLst>
              <a:ext uri="{FF2B5EF4-FFF2-40B4-BE49-F238E27FC236}">
                <a16:creationId xmlns:a16="http://schemas.microsoft.com/office/drawing/2014/main" id="{6C631854-7305-7801-38B4-36CDA9FE444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8C149DB9-6E69-7B71-769F-C6A0D5B60B54}"/>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D4202FB0-D18E-2862-EE4D-F3D97085EC28}"/>
              </a:ext>
            </a:extLst>
          </p:cNvPr>
          <p:cNvSpPr/>
          <p:nvPr/>
        </p:nvSpPr>
        <p:spPr>
          <a:xfrm>
            <a:off x="3299254" y="2107975"/>
            <a:ext cx="88137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3DA12944-B3F7-42AC-654B-8AD3B5056B84}"/>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F1DCD516-4AD9-C3E7-0FE4-802C14B4F8BB}"/>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35F33CF9-A4F6-C79C-D904-816AC3DA4BB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B91C519C-1D9D-B874-D4F4-29A7CF6FE33D}"/>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83968C7E-AF8D-D0E2-8B0C-5672A77980A0}"/>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489AB6DC-95C1-728E-6667-FB7BF71921E6}"/>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Tree>
    <p:extLst>
      <p:ext uri="{BB962C8B-B14F-4D97-AF65-F5344CB8AC3E}">
        <p14:creationId xmlns:p14="http://schemas.microsoft.com/office/powerpoint/2010/main" val="1390943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CD7BA-C27F-CF65-9C98-DEA3828C7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17D50-6DE6-C131-648D-D0BC52EE83C5}"/>
              </a:ext>
            </a:extLst>
          </p:cNvPr>
          <p:cNvSpPr>
            <a:spLocks noGrp="1"/>
          </p:cNvSpPr>
          <p:nvPr>
            <p:ph type="title"/>
          </p:nvPr>
        </p:nvSpPr>
        <p:spPr>
          <a:xfrm>
            <a:off x="674703" y="258311"/>
            <a:ext cx="10813002" cy="886908"/>
          </a:xfrm>
          <a:solidFill>
            <a:schemeClr val="bg1">
              <a:lumMod val="85000"/>
            </a:schemeClr>
          </a:solidFill>
          <a:ln>
            <a:solidFill>
              <a:schemeClr val="tx1"/>
            </a:solidFill>
          </a:ln>
        </p:spPr>
        <p:txBody>
          <a:bodyPr/>
          <a:lstStyle/>
          <a:p>
            <a:pPr algn="ctr"/>
            <a:r>
              <a:rPr lang="en-US" dirty="0" err="1"/>
              <a:t>LargeBlocks</a:t>
            </a:r>
            <a:r>
              <a:rPr lang="en-US" dirty="0"/>
              <a:t>?? What about Decentralization??</a:t>
            </a:r>
          </a:p>
        </p:txBody>
      </p:sp>
      <p:pic>
        <p:nvPicPr>
          <p:cNvPr id="6" name="Content Placeholder 5">
            <a:extLst>
              <a:ext uri="{FF2B5EF4-FFF2-40B4-BE49-F238E27FC236}">
                <a16:creationId xmlns:a16="http://schemas.microsoft.com/office/drawing/2014/main" id="{845B2DD0-9F4B-64D8-DD7C-15F6E9CE78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72" y="1320626"/>
            <a:ext cx="11712056" cy="4587222"/>
          </a:xfrm>
        </p:spPr>
      </p:pic>
      <p:sp>
        <p:nvSpPr>
          <p:cNvPr id="4" name="Slide Number Placeholder 3">
            <a:extLst>
              <a:ext uri="{FF2B5EF4-FFF2-40B4-BE49-F238E27FC236}">
                <a16:creationId xmlns:a16="http://schemas.microsoft.com/office/drawing/2014/main" id="{FA1BC1BC-F51C-A484-5DC5-AC4548B2D0C8}"/>
              </a:ext>
            </a:extLst>
          </p:cNvPr>
          <p:cNvSpPr>
            <a:spLocks noGrp="1"/>
          </p:cNvSpPr>
          <p:nvPr>
            <p:ph type="sldNum" sz="quarter" idx="12"/>
          </p:nvPr>
        </p:nvSpPr>
        <p:spPr/>
        <p:txBody>
          <a:bodyPr/>
          <a:lstStyle/>
          <a:p>
            <a:fld id="{8FDF5A0B-092E-43F4-8C23-254F89D7A848}" type="slidenum">
              <a:rPr lang="en-US" smtClean="0"/>
              <a:t>49</a:t>
            </a:fld>
            <a:endParaRPr lang="en-US"/>
          </a:p>
        </p:txBody>
      </p:sp>
      <p:sp>
        <p:nvSpPr>
          <p:cNvPr id="7" name="Title 1">
            <a:extLst>
              <a:ext uri="{FF2B5EF4-FFF2-40B4-BE49-F238E27FC236}">
                <a16:creationId xmlns:a16="http://schemas.microsoft.com/office/drawing/2014/main" id="{EAFC08C8-8B36-9A61-66FC-C07011B15E59}"/>
              </a:ext>
            </a:extLst>
          </p:cNvPr>
          <p:cNvSpPr txBox="1">
            <a:spLocks/>
          </p:cNvSpPr>
          <p:nvPr/>
        </p:nvSpPr>
        <p:spPr>
          <a:xfrm>
            <a:off x="2028713" y="5836351"/>
            <a:ext cx="8338606" cy="886908"/>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Remember: Heterogeneity! People are different!</a:t>
            </a:r>
            <a:br>
              <a:rPr lang="en-US" dirty="0"/>
            </a:br>
            <a:r>
              <a:rPr lang="en-US" dirty="0"/>
              <a:t>“Coffee txn” does not need as much decentralization as other txns.</a:t>
            </a:r>
            <a:br>
              <a:rPr lang="en-US" dirty="0"/>
            </a:br>
            <a:r>
              <a:rPr lang="en-US" dirty="0"/>
              <a:t>Bitcoin must compete, today, with Venmo.</a:t>
            </a:r>
          </a:p>
        </p:txBody>
      </p:sp>
      <p:sp>
        <p:nvSpPr>
          <p:cNvPr id="3" name="Title 1">
            <a:extLst>
              <a:ext uri="{FF2B5EF4-FFF2-40B4-BE49-F238E27FC236}">
                <a16:creationId xmlns:a16="http://schemas.microsoft.com/office/drawing/2014/main" id="{48BE3A11-EB93-A6EE-6C08-7E8C89BE937E}"/>
              </a:ext>
            </a:extLst>
          </p:cNvPr>
          <p:cNvSpPr txBox="1">
            <a:spLocks/>
          </p:cNvSpPr>
          <p:nvPr/>
        </p:nvSpPr>
        <p:spPr>
          <a:xfrm>
            <a:off x="4233291" y="1014700"/>
            <a:ext cx="3929450" cy="436445"/>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 Scalability Paradigm Shift</a:t>
            </a:r>
          </a:p>
        </p:txBody>
      </p:sp>
    </p:spTree>
    <p:extLst>
      <p:ext uri="{BB962C8B-B14F-4D97-AF65-F5344CB8AC3E}">
        <p14:creationId xmlns:p14="http://schemas.microsoft.com/office/powerpoint/2010/main" val="427560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5D2F-36E9-7434-5002-213BE3C9FF51}"/>
              </a:ext>
            </a:extLst>
          </p:cNvPr>
          <p:cNvSpPr>
            <a:spLocks noGrp="1"/>
          </p:cNvSpPr>
          <p:nvPr>
            <p:ph type="title"/>
          </p:nvPr>
        </p:nvSpPr>
        <p:spPr>
          <a:xfrm>
            <a:off x="308480" y="210962"/>
            <a:ext cx="3525694" cy="858279"/>
          </a:xfrm>
        </p:spPr>
        <p:txBody>
          <a:bodyPr/>
          <a:lstStyle/>
          <a:p>
            <a:r>
              <a:rPr lang="en-US" dirty="0"/>
              <a:t>Since Then…</a:t>
            </a:r>
          </a:p>
        </p:txBody>
      </p:sp>
      <p:sp>
        <p:nvSpPr>
          <p:cNvPr id="3" name="Content Placeholder 2">
            <a:extLst>
              <a:ext uri="{FF2B5EF4-FFF2-40B4-BE49-F238E27FC236}">
                <a16:creationId xmlns:a16="http://schemas.microsoft.com/office/drawing/2014/main" id="{507E7FD2-762A-6125-26CA-B9D248DEB8F6}"/>
              </a:ext>
            </a:extLst>
          </p:cNvPr>
          <p:cNvSpPr>
            <a:spLocks noGrp="1"/>
          </p:cNvSpPr>
          <p:nvPr>
            <p:ph idx="1"/>
          </p:nvPr>
        </p:nvSpPr>
        <p:spPr>
          <a:xfrm>
            <a:off x="536028" y="1204486"/>
            <a:ext cx="11326896" cy="5151863"/>
          </a:xfrm>
        </p:spPr>
        <p:txBody>
          <a:bodyPr>
            <a:normAutofit/>
          </a:bodyPr>
          <a:lstStyle/>
          <a:p>
            <a:r>
              <a:rPr lang="en-US" dirty="0"/>
              <a:t>2013/2014 -- wrote code/whitepaper for P2P oracle (BitcoinHivemind.com)</a:t>
            </a:r>
          </a:p>
          <a:p>
            <a:r>
              <a:rPr lang="en-US" dirty="0"/>
              <a:t>Technical Talks</a:t>
            </a:r>
          </a:p>
          <a:p>
            <a:pPr lvl="1"/>
            <a:r>
              <a:rPr lang="en-US" dirty="0"/>
              <a:t>Scaling Bitcoin 1 2 &amp; 3 -- Program Committee for #4</a:t>
            </a:r>
          </a:p>
          <a:p>
            <a:pPr lvl="1"/>
            <a:r>
              <a:rPr lang="en-US" dirty="0" err="1"/>
              <a:t>TabConf</a:t>
            </a:r>
            <a:r>
              <a:rPr lang="en-US" dirty="0"/>
              <a:t> every year – keynoted in 2018</a:t>
            </a:r>
          </a:p>
          <a:p>
            <a:pPr lvl="1"/>
            <a:r>
              <a:rPr lang="en-US" dirty="0" err="1"/>
              <a:t>BitDevs</a:t>
            </a:r>
            <a:r>
              <a:rPr lang="en-US" dirty="0"/>
              <a:t> – Summer 2014 (NYC), Austin (May 2018)</a:t>
            </a:r>
          </a:p>
          <a:p>
            <a:pPr lvl="1"/>
            <a:r>
              <a:rPr lang="en-US" dirty="0"/>
              <a:t>Bitcoin Wednesday – all around the globe (Toronto, Chicago, Amsterdam, </a:t>
            </a:r>
            <a:r>
              <a:rPr lang="en-US" dirty="0" err="1"/>
              <a:t>etc</a:t>
            </a:r>
            <a:r>
              <a:rPr lang="en-US" dirty="0"/>
              <a:t>)</a:t>
            </a:r>
          </a:p>
          <a:p>
            <a:pPr lvl="1"/>
            <a:r>
              <a:rPr lang="en-US" dirty="0"/>
              <a:t>Consensus Construct (2017, 2019); American Banker ; </a:t>
            </a:r>
            <a:r>
              <a:rPr lang="en-US" dirty="0" err="1"/>
              <a:t>Qcon</a:t>
            </a:r>
            <a:r>
              <a:rPr lang="en-US" dirty="0"/>
              <a:t> London (2017)</a:t>
            </a:r>
          </a:p>
          <a:p>
            <a:pPr lvl="1"/>
            <a:r>
              <a:rPr lang="en-US" dirty="0"/>
              <a:t>Bitcoin Miami 2019/2021/2022/2023 &amp; Amsterdam (all years)</a:t>
            </a:r>
          </a:p>
          <a:p>
            <a:pPr lvl="1"/>
            <a:r>
              <a:rPr lang="en-US" dirty="0"/>
              <a:t>Countless podcasts, spaces, etc.</a:t>
            </a:r>
          </a:p>
          <a:p>
            <a:r>
              <a:rPr lang="en-US" dirty="0"/>
              <a:t>Wrote BIPs 300 and 301.</a:t>
            </a:r>
          </a:p>
          <a:p>
            <a:r>
              <a:rPr lang="en-US" dirty="0"/>
              <a:t>Raised $3M to start LayerTwo Labs &amp; help </a:t>
            </a:r>
            <a:r>
              <a:rPr lang="en-US" dirty="0" err="1"/>
              <a:t>Bitcoiners</a:t>
            </a:r>
            <a:r>
              <a:rPr lang="en-US" dirty="0"/>
              <a:t> dominate the world.</a:t>
            </a:r>
          </a:p>
        </p:txBody>
      </p:sp>
      <p:sp>
        <p:nvSpPr>
          <p:cNvPr id="4" name="Footer Placeholder 3">
            <a:extLst>
              <a:ext uri="{FF2B5EF4-FFF2-40B4-BE49-F238E27FC236}">
                <a16:creationId xmlns:a16="http://schemas.microsoft.com/office/drawing/2014/main" id="{C48A8C1D-BC01-460B-8B83-847CFFF1D559}"/>
              </a:ext>
            </a:extLst>
          </p:cNvPr>
          <p:cNvSpPr>
            <a:spLocks noGrp="1"/>
          </p:cNvSpPr>
          <p:nvPr>
            <p:ph type="ftr" sz="quarter" idx="11"/>
          </p:nvPr>
        </p:nvSpPr>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
        <p:nvSpPr>
          <p:cNvPr id="5" name="Slide Number Placeholder 4">
            <a:extLst>
              <a:ext uri="{FF2B5EF4-FFF2-40B4-BE49-F238E27FC236}">
                <a16:creationId xmlns:a16="http://schemas.microsoft.com/office/drawing/2014/main" id="{37D786A2-BFAC-3EDC-E3D8-E442C06276E3}"/>
              </a:ext>
            </a:extLst>
          </p:cNvPr>
          <p:cNvSpPr>
            <a:spLocks noGrp="1"/>
          </p:cNvSpPr>
          <p:nvPr>
            <p:ph type="sldNum" sz="quarter" idx="12"/>
          </p:nvPr>
        </p:nvSpPr>
        <p:spPr/>
        <p:txBody>
          <a:bodyPr/>
          <a:lstStyle/>
          <a:p>
            <a:fld id="{B6877F82-84DC-415B-8D0D-0C674AA6E930}" type="slidenum">
              <a:rPr lang="en-US" smtClean="0"/>
              <a:t>5</a:t>
            </a:fld>
            <a:endParaRPr lang="en-US"/>
          </a:p>
        </p:txBody>
      </p:sp>
    </p:spTree>
    <p:extLst>
      <p:ext uri="{BB962C8B-B14F-4D97-AF65-F5344CB8AC3E}">
        <p14:creationId xmlns:p14="http://schemas.microsoft.com/office/powerpoint/2010/main" val="2161078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345990" y="2055284"/>
            <a:ext cx="11330262" cy="2747432"/>
          </a:xfrm>
          <a:noFill/>
          <a:ln>
            <a:noFill/>
          </a:ln>
        </p:spPr>
        <p:txBody>
          <a:bodyPr>
            <a:noAutofit/>
          </a:bodyPr>
          <a:lstStyle/>
          <a:p>
            <a:pPr algn="ctr"/>
            <a:r>
              <a:rPr lang="en-US" sz="12400" dirty="0"/>
              <a:t>5 Theory – Policing a [Chain] We Can’t See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50</a:t>
            </a:fld>
            <a:endParaRPr lang="en-US"/>
          </a:p>
        </p:txBody>
      </p:sp>
    </p:spTree>
    <p:extLst>
      <p:ext uri="{BB962C8B-B14F-4D97-AF65-F5344CB8AC3E}">
        <p14:creationId xmlns:p14="http://schemas.microsoft.com/office/powerpoint/2010/main" val="2558713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51</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934721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52</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4959369" y="49357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4773941" y="5622825"/>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612658" y="529375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3748762" y="1106926"/>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TextBox 6">
            <a:extLst>
              <a:ext uri="{FF2B5EF4-FFF2-40B4-BE49-F238E27FC236}">
                <a16:creationId xmlns:a16="http://schemas.microsoft.com/office/drawing/2014/main" id="{F643941B-BEAE-A3B8-D563-9853420E83F3}"/>
              </a:ext>
            </a:extLst>
          </p:cNvPr>
          <p:cNvSpPr txBox="1"/>
          <p:nvPr/>
        </p:nvSpPr>
        <p:spPr>
          <a:xfrm>
            <a:off x="9218469" y="1943525"/>
            <a:ext cx="2676161" cy="1384995"/>
          </a:xfrm>
          <a:prstGeom prst="rect">
            <a:avLst/>
          </a:prstGeom>
          <a:noFill/>
          <a:ln>
            <a:noFill/>
          </a:ln>
        </p:spPr>
        <p:txBody>
          <a:bodyPr wrap="square" rtlCol="0">
            <a:spAutoFit/>
          </a:bodyPr>
          <a:lstStyle/>
          <a:p>
            <a:pPr algn="ctr"/>
            <a:r>
              <a:rPr lang="en-US" sz="2800" b="1" dirty="0">
                <a:ln>
                  <a:solidFill>
                    <a:schemeClr val="tx1"/>
                  </a:solidFill>
                </a:ln>
                <a:solidFill>
                  <a:srgbClr val="FF5050"/>
                </a:solidFill>
                <a:ea typeface="Microsoft Himalaya" panose="01010100010101010101" pitchFamily="2" charset="0"/>
                <a:cs typeface="Microsoft Himalaya" panose="01010100010101010101" pitchFamily="2" charset="0"/>
              </a:rPr>
              <a:t>L2 node must have access to an L1 node</a:t>
            </a:r>
            <a:endPar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75938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53</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Tree>
    <p:extLst>
      <p:ext uri="{BB962C8B-B14F-4D97-AF65-F5344CB8AC3E}">
        <p14:creationId xmlns:p14="http://schemas.microsoft.com/office/powerpoint/2010/main" val="1868380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246B6-B7D7-8755-C7A9-DD13744AA3A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54</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
        <p:nvSpPr>
          <p:cNvPr id="10" name="&quot;Not Allowed&quot; Symbol 9">
            <a:extLst>
              <a:ext uri="{FF2B5EF4-FFF2-40B4-BE49-F238E27FC236}">
                <a16:creationId xmlns:a16="http://schemas.microsoft.com/office/drawing/2014/main" id="{CF53BB47-1534-ED98-4080-A46FCBFF6EF4}"/>
              </a:ext>
            </a:extLst>
          </p:cNvPr>
          <p:cNvSpPr/>
          <p:nvPr/>
        </p:nvSpPr>
        <p:spPr>
          <a:xfrm rot="3463804">
            <a:off x="8569817" y="1972650"/>
            <a:ext cx="1969843" cy="2132501"/>
          </a:xfrm>
          <a:prstGeom prst="noSmoking">
            <a:avLst>
              <a:gd name="adj" fmla="val 1551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2A81E0B1-0240-6FC4-71E9-640681A82E6A}"/>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
        <p:nvSpPr>
          <p:cNvPr id="12" name="Speech Bubble: Oval 11">
            <a:extLst>
              <a:ext uri="{FF2B5EF4-FFF2-40B4-BE49-F238E27FC236}">
                <a16:creationId xmlns:a16="http://schemas.microsoft.com/office/drawing/2014/main" id="{C6528936-F4AB-F46B-D984-AC421E34C48F}"/>
              </a:ext>
            </a:extLst>
          </p:cNvPr>
          <p:cNvSpPr/>
          <p:nvPr/>
        </p:nvSpPr>
        <p:spPr>
          <a:xfrm>
            <a:off x="2780270" y="3795531"/>
            <a:ext cx="4487907" cy="1579360"/>
          </a:xfrm>
          <a:prstGeom prst="wedgeEllipseCallout">
            <a:avLst>
              <a:gd name="adj1" fmla="val 87392"/>
              <a:gd name="adj2" fmla="val 59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Can’t hear you, sorry.</a:t>
            </a:r>
          </a:p>
        </p:txBody>
      </p:sp>
      <p:sp>
        <p:nvSpPr>
          <p:cNvPr id="15" name="TextBox 14">
            <a:extLst>
              <a:ext uri="{FF2B5EF4-FFF2-40B4-BE49-F238E27FC236}">
                <a16:creationId xmlns:a16="http://schemas.microsoft.com/office/drawing/2014/main" id="{08EF64B7-B7AD-352F-5912-5FE1DF377E0C}"/>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spTree>
    <p:extLst>
      <p:ext uri="{BB962C8B-B14F-4D97-AF65-F5344CB8AC3E}">
        <p14:creationId xmlns:p14="http://schemas.microsoft.com/office/powerpoint/2010/main" val="2518870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55</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9992859" y="4379179"/>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470644" y="166058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0" name="&quot;Not Allowed&quot; Symbol 9">
            <a:extLst>
              <a:ext uri="{FF2B5EF4-FFF2-40B4-BE49-F238E27FC236}">
                <a16:creationId xmlns:a16="http://schemas.microsoft.com/office/drawing/2014/main" id="{C445F827-070C-B0F3-4F91-22BDAFF106CF}"/>
              </a:ext>
            </a:extLst>
          </p:cNvPr>
          <p:cNvSpPr/>
          <p:nvPr/>
        </p:nvSpPr>
        <p:spPr>
          <a:xfrm rot="3463804">
            <a:off x="8569817" y="1972650"/>
            <a:ext cx="1969843" cy="2132501"/>
          </a:xfrm>
          <a:prstGeom prst="noSmoking">
            <a:avLst>
              <a:gd name="adj" fmla="val 155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60717F90-7D56-80ED-4221-2D487C5DD737}"/>
              </a:ext>
            </a:extLst>
          </p:cNvPr>
          <p:cNvSpPr/>
          <p:nvPr/>
        </p:nvSpPr>
        <p:spPr>
          <a:xfrm>
            <a:off x="3632886" y="3795531"/>
            <a:ext cx="3635291" cy="1579360"/>
          </a:xfrm>
          <a:prstGeom prst="wedgeEllipseCallout">
            <a:avLst>
              <a:gd name="adj1" fmla="val 116853"/>
              <a:gd name="adj2" fmla="val 452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What’s that??</a:t>
            </a:r>
            <a:br>
              <a:rPr lang="en-US" dirty="0"/>
            </a:br>
            <a:r>
              <a:rPr lang="en-US" dirty="0"/>
              <a:t>Oh Sorry can’t hear you.</a:t>
            </a:r>
            <a:br>
              <a:rPr lang="en-US" dirty="0"/>
            </a:br>
            <a:r>
              <a:rPr lang="en-US" dirty="0"/>
              <a:t>Enjoying my music over here.</a:t>
            </a:r>
          </a:p>
        </p:txBody>
      </p:sp>
      <p:pic>
        <p:nvPicPr>
          <p:cNvPr id="13" name="Picture 12">
            <a:extLst>
              <a:ext uri="{FF2B5EF4-FFF2-40B4-BE49-F238E27FC236}">
                <a16:creationId xmlns:a16="http://schemas.microsoft.com/office/drawing/2014/main" id="{4CB1BE2B-B8AB-46B3-7349-67A3AEC3FA99}"/>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Tree>
    <p:extLst>
      <p:ext uri="{BB962C8B-B14F-4D97-AF65-F5344CB8AC3E}">
        <p14:creationId xmlns:p14="http://schemas.microsoft.com/office/powerpoint/2010/main" val="3382451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normAutofit/>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56</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98C37EEA-9C9E-6038-9116-F5CB95CABC2F}"/>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57</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16068C78-C90C-2009-BAA7-662A3673D87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DD0FBCE-30A7-B5DC-950A-DC70262353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58</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Hash(L2) into L1</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207108" y="103638"/>
            <a:ext cx="5440670"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ABAF-627E-855C-E69C-73AF0D1814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2D2C0-4623-C584-05BB-00713243BF92}"/>
              </a:ext>
            </a:extLst>
          </p:cNvPr>
          <p:cNvSpPr>
            <a:spLocks noGrp="1"/>
          </p:cNvSpPr>
          <p:nvPr>
            <p:ph type="title"/>
          </p:nvPr>
        </p:nvSpPr>
        <p:spPr/>
        <p:txBody>
          <a:bodyPr/>
          <a:lstStyle/>
          <a:p>
            <a:r>
              <a:rPr lang="en-US" dirty="0"/>
              <a:t>The Title</a:t>
            </a:r>
          </a:p>
        </p:txBody>
      </p:sp>
      <p:graphicFrame>
        <p:nvGraphicFramePr>
          <p:cNvPr id="6" name="Content Placeholder 5">
            <a:extLst>
              <a:ext uri="{FF2B5EF4-FFF2-40B4-BE49-F238E27FC236}">
                <a16:creationId xmlns:a16="http://schemas.microsoft.com/office/drawing/2014/main" id="{C5231632-4F1B-D682-FCC9-D16227F9F114}"/>
              </a:ext>
            </a:extLst>
          </p:cNvPr>
          <p:cNvGraphicFramePr>
            <a:graphicFrameLocks noGrp="1"/>
          </p:cNvGraphicFramePr>
          <p:nvPr>
            <p:ph idx="1"/>
          </p:nvPr>
        </p:nvGraphicFramePr>
        <p:xfrm>
          <a:off x="536575" y="1124793"/>
          <a:ext cx="11053761" cy="4919958"/>
        </p:xfrm>
        <a:graphic>
          <a:graphicData uri="http://schemas.openxmlformats.org/drawingml/2006/table">
            <a:tbl>
              <a:tblPr>
                <a:tableStyleId>{5C22544A-7EE6-4342-B048-85BDC9FD1C3A}</a:tableStyleId>
              </a:tblPr>
              <a:tblGrid>
                <a:gridCol w="3396154">
                  <a:extLst>
                    <a:ext uri="{9D8B030D-6E8A-4147-A177-3AD203B41FA5}">
                      <a16:colId xmlns:a16="http://schemas.microsoft.com/office/drawing/2014/main" val="3145224509"/>
                    </a:ext>
                  </a:extLst>
                </a:gridCol>
                <a:gridCol w="3973020">
                  <a:extLst>
                    <a:ext uri="{9D8B030D-6E8A-4147-A177-3AD203B41FA5}">
                      <a16:colId xmlns:a16="http://schemas.microsoft.com/office/drawing/2014/main" val="2936608030"/>
                    </a:ext>
                  </a:extLst>
                </a:gridCol>
                <a:gridCol w="3684587">
                  <a:extLst>
                    <a:ext uri="{9D8B030D-6E8A-4147-A177-3AD203B41FA5}">
                      <a16:colId xmlns:a16="http://schemas.microsoft.com/office/drawing/2014/main" val="1983153376"/>
                    </a:ext>
                  </a:extLst>
                </a:gridCol>
              </a:tblGrid>
              <a:tr h="1639986">
                <a:tc>
                  <a:txBody>
                    <a:bodyPr/>
                    <a:lstStyle/>
                    <a:p>
                      <a:pPr algn="ctr"/>
                      <a:r>
                        <a:rPr lang="en-US" sz="4400" dirty="0"/>
                        <a:t>Victory</a:t>
                      </a:r>
                    </a:p>
                  </a:txBody>
                  <a:tcPr anchor="ctr">
                    <a:lnR w="12700" cap="flat" cmpd="sng" algn="ctr">
                      <a:solidFill>
                        <a:schemeClr val="tx1"/>
                      </a:solidFill>
                      <a:prstDash val="solid"/>
                      <a:round/>
                      <a:headEnd type="none" w="med" len="med"/>
                      <a:tailEnd type="none" w="med" len="med"/>
                    </a:lnR>
                  </a:tcPr>
                </a:tc>
                <a:tc gridSpan="2">
                  <a:txBody>
                    <a:bodyPr/>
                    <a:lstStyle/>
                    <a:p>
                      <a:pPr algn="ctr"/>
                      <a:r>
                        <a:rPr lang="en-US" dirty="0"/>
                        <a:t>“Crypto” defeats “fiat”</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tc>
                <a:extLst>
                  <a:ext uri="{0D108BD9-81ED-4DB2-BD59-A6C34878D82A}">
                    <a16:rowId xmlns:a16="http://schemas.microsoft.com/office/drawing/2014/main" val="3778336834"/>
                  </a:ext>
                </a:extLst>
              </a:tr>
              <a:tr h="1639986">
                <a:tc>
                  <a:txBody>
                    <a:bodyPr/>
                    <a:lstStyle/>
                    <a:p>
                      <a:pPr algn="ctr"/>
                      <a:endParaRPr lang="en-US" sz="4400" dirty="0"/>
                    </a:p>
                  </a:txBody>
                  <a:tcPr anchor="ctr">
                    <a:lnR w="12700" cap="flat" cmpd="sng" algn="ctr">
                      <a:solidFill>
                        <a:schemeClr val="tx1"/>
                      </a:solidFill>
                      <a:prstDash val="solid"/>
                      <a:round/>
                      <a:headEnd type="none" w="med" len="med"/>
                      <a:tailEnd type="none" w="med" len="med"/>
                    </a:ln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ctr">
                        <a:buAutoNum type="arabicParenR"/>
                      </a:pP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011806"/>
                  </a:ext>
                </a:extLst>
              </a:tr>
              <a:tr h="1639986">
                <a:tc>
                  <a:txBody>
                    <a:bodyPr/>
                    <a:lstStyle/>
                    <a:p>
                      <a:pPr algn="ctr"/>
                      <a:endParaRPr lang="en-US" sz="4400" dirty="0"/>
                    </a:p>
                  </a:txBody>
                  <a:tcPr anchor="ctr">
                    <a:lnR w="12700" cap="flat" cmpd="sng" algn="ctr">
                      <a:solidFill>
                        <a:schemeClr val="tx1"/>
                      </a:solidFill>
                      <a:prstDash val="solid"/>
                      <a:round/>
                      <a:headEnd type="none" w="med" len="med"/>
                      <a:tailEnd type="none" w="med" len="med"/>
                    </a:lnR>
                  </a:tcPr>
                </a:tc>
                <a:tc>
                  <a:txBody>
                    <a:bodyPr/>
                    <a:lstStyle/>
                    <a:p>
                      <a:pPr algn="ctr"/>
                      <a:endParaRPr lang="en-US" i="1" u="sng"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93856"/>
                  </a:ext>
                </a:extLst>
              </a:tr>
            </a:tbl>
          </a:graphicData>
        </a:graphic>
      </p:graphicFrame>
      <p:sp>
        <p:nvSpPr>
          <p:cNvPr id="4" name="Footer Placeholder 3">
            <a:extLst>
              <a:ext uri="{FF2B5EF4-FFF2-40B4-BE49-F238E27FC236}">
                <a16:creationId xmlns:a16="http://schemas.microsoft.com/office/drawing/2014/main" id="{CF440C2B-8D9D-2707-F57F-D4DF37242DE5}"/>
              </a:ext>
            </a:extLst>
          </p:cNvPr>
          <p:cNvSpPr>
            <a:spLocks noGrp="1"/>
          </p:cNvSpPr>
          <p:nvPr>
            <p:ph type="ftr" sz="quarter" idx="11"/>
          </p:nvPr>
        </p:nvSpPr>
        <p:spPr/>
        <p:txBody>
          <a:body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67879066-E035-2082-CB7B-1E4F69DA2B89}"/>
              </a:ext>
            </a:extLst>
          </p:cNvPr>
          <p:cNvSpPr>
            <a:spLocks noGrp="1"/>
          </p:cNvSpPr>
          <p:nvPr>
            <p:ph type="sldNum" sz="quarter" idx="12"/>
          </p:nvPr>
        </p:nvSpPr>
        <p:spPr/>
        <p:txBody>
          <a:bodyPr/>
          <a:lstStyle/>
          <a:p>
            <a:fld id="{B6877F82-84DC-415B-8D0D-0C674AA6E930}" type="slidenum">
              <a:rPr lang="en-US" smtClean="0"/>
              <a:t>6</a:t>
            </a:fld>
            <a:endParaRPr lang="en-US"/>
          </a:p>
        </p:txBody>
      </p:sp>
    </p:spTree>
    <p:extLst>
      <p:ext uri="{BB962C8B-B14F-4D97-AF65-F5344CB8AC3E}">
        <p14:creationId xmlns:p14="http://schemas.microsoft.com/office/powerpoint/2010/main" val="3968311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B576-7AFD-1AD6-DAE4-61EA3DEE19D6}"/>
              </a:ext>
            </a:extLst>
          </p:cNvPr>
          <p:cNvSpPr>
            <a:spLocks noGrp="1"/>
          </p:cNvSpPr>
          <p:nvPr>
            <p:ph type="title"/>
          </p:nvPr>
        </p:nvSpPr>
        <p:spPr>
          <a:xfrm>
            <a:off x="838200" y="298449"/>
            <a:ext cx="10515600" cy="765175"/>
          </a:xfrm>
        </p:spPr>
        <p:txBody>
          <a:bodyPr/>
          <a:lstStyle/>
          <a:p>
            <a:r>
              <a:rPr lang="en-US" dirty="0"/>
              <a:t>But then how is it secure??</a:t>
            </a:r>
          </a:p>
        </p:txBody>
      </p:sp>
      <p:sp>
        <p:nvSpPr>
          <p:cNvPr id="3" name="Content Placeholder 2">
            <a:extLst>
              <a:ext uri="{FF2B5EF4-FFF2-40B4-BE49-F238E27FC236}">
                <a16:creationId xmlns:a16="http://schemas.microsoft.com/office/drawing/2014/main" id="{9FB892FD-2ACC-2C7F-36BC-3C3645EB88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50006F-8834-FD30-4923-C0FF1A7283A6}"/>
              </a:ext>
            </a:extLst>
          </p:cNvPr>
          <p:cNvSpPr>
            <a:spLocks noGrp="1"/>
          </p:cNvSpPr>
          <p:nvPr>
            <p:ph type="sldNum" sz="quarter" idx="12"/>
          </p:nvPr>
        </p:nvSpPr>
        <p:spPr/>
        <p:txBody>
          <a:bodyPr/>
          <a:lstStyle/>
          <a:p>
            <a:fld id="{64A73B7B-B545-4723-8D44-5CC401310D8B}" type="slidenum">
              <a:rPr lang="en-US" smtClean="0"/>
              <a:t>60</a:t>
            </a:fld>
            <a:endParaRPr lang="en-US" dirty="0"/>
          </a:p>
        </p:txBody>
      </p:sp>
      <p:sp>
        <p:nvSpPr>
          <p:cNvPr id="5" name="Footer Placeholder 4">
            <a:extLst>
              <a:ext uri="{FF2B5EF4-FFF2-40B4-BE49-F238E27FC236}">
                <a16:creationId xmlns:a16="http://schemas.microsoft.com/office/drawing/2014/main" id="{F051D711-4257-C56C-4BB2-51B1CDE9118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85574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61</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4230425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62</a:t>
            </a:fld>
            <a:endParaRPr lang="en-US"/>
          </a:p>
        </p:txBody>
      </p:sp>
    </p:spTree>
    <p:extLst>
      <p:ext uri="{BB962C8B-B14F-4D97-AF65-F5344CB8AC3E}">
        <p14:creationId xmlns:p14="http://schemas.microsoft.com/office/powerpoint/2010/main" val="1075247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E5EA-4DDD-4A43-9452-68017241A3A4}"/>
              </a:ext>
            </a:extLst>
          </p:cNvPr>
          <p:cNvSpPr>
            <a:spLocks noGrp="1"/>
          </p:cNvSpPr>
          <p:nvPr>
            <p:ph type="title"/>
          </p:nvPr>
        </p:nvSpPr>
        <p:spPr/>
        <p:txBody>
          <a:bodyPr>
            <a:normAutofit fontScale="90000"/>
          </a:bodyPr>
          <a:lstStyle/>
          <a:p>
            <a:r>
              <a:rPr lang="en-US" sz="6000" dirty="0"/>
              <a:t>Summary</a:t>
            </a:r>
          </a:p>
        </p:txBody>
      </p:sp>
      <p:sp>
        <p:nvSpPr>
          <p:cNvPr id="3" name="Content Placeholder 2">
            <a:extLst>
              <a:ext uri="{FF2B5EF4-FFF2-40B4-BE49-F238E27FC236}">
                <a16:creationId xmlns:a16="http://schemas.microsoft.com/office/drawing/2014/main" id="{D9A6D3A3-C2A0-4BBA-BD1F-3D599F6AD70D}"/>
              </a:ext>
            </a:extLst>
          </p:cNvPr>
          <p:cNvSpPr>
            <a:spLocks noGrp="1"/>
          </p:cNvSpPr>
          <p:nvPr>
            <p:ph idx="1"/>
          </p:nvPr>
        </p:nvSpPr>
        <p:spPr>
          <a:xfrm>
            <a:off x="462491" y="1763325"/>
            <a:ext cx="4975698" cy="4667250"/>
          </a:xfrm>
        </p:spPr>
        <p:txBody>
          <a:bodyPr>
            <a:normAutofit/>
          </a:bodyPr>
          <a:lstStyle/>
          <a:p>
            <a:pPr marL="514350" lvl="0" indent="-514350">
              <a:buFont typeface="+mj-lt"/>
              <a:buAutoNum type="arabicPeriod"/>
            </a:pPr>
            <a:r>
              <a:rPr lang="en-US" dirty="0"/>
              <a:t>New source of miner-profits.</a:t>
            </a:r>
          </a:p>
          <a:p>
            <a:pPr marL="514350" indent="-514350">
              <a:buFont typeface="+mj-lt"/>
              <a:buAutoNum type="arabicPeriod"/>
            </a:pPr>
            <a:r>
              <a:rPr lang="en-US" dirty="0"/>
              <a:t>Miners choice: claim this revenue, or destroy it.</a:t>
            </a:r>
          </a:p>
          <a:p>
            <a:pPr marL="514350" lvl="0" indent="-514350">
              <a:buFont typeface="+mj-lt"/>
              <a:buAutoNum type="arabicPeriod"/>
            </a:pPr>
            <a:r>
              <a:rPr lang="en-US" dirty="0"/>
              <a:t>High-Auditability:</a:t>
            </a:r>
          </a:p>
          <a:p>
            <a:pPr marL="914400" lvl="1" indent="-457200">
              <a:buFont typeface="+mj-lt"/>
              <a:buAutoNum type="alphaLcParenR"/>
            </a:pPr>
            <a:r>
              <a:rPr lang="en-US" dirty="0"/>
              <a:t>Reducing “all txns” down to “net transfers”.</a:t>
            </a:r>
          </a:p>
          <a:p>
            <a:pPr marL="914400" lvl="1" indent="-457200">
              <a:buFont typeface="+mj-lt"/>
              <a:buAutoNum type="alphaLcParenR"/>
            </a:pPr>
            <a:r>
              <a:rPr lang="en-US" dirty="0"/>
              <a:t>Crunching all xfers down to 32 bytes.</a:t>
            </a:r>
          </a:p>
          <a:p>
            <a:pPr marL="914400" lvl="1" indent="-457200">
              <a:buFont typeface="+mj-lt"/>
              <a:buAutoNum type="alphaLcParenR"/>
            </a:pPr>
            <a:r>
              <a:rPr lang="en-US" dirty="0"/>
              <a:t>One transfer at a time.</a:t>
            </a:r>
          </a:p>
          <a:p>
            <a:pPr marL="914400" lvl="1" indent="-457200">
              <a:buFont typeface="+mj-lt"/>
              <a:buAutoNum type="alphaLcParenR"/>
            </a:pPr>
            <a:r>
              <a:rPr lang="en-US" dirty="0"/>
              <a:t>Transfers take 3 months to settle.</a:t>
            </a:r>
          </a:p>
        </p:txBody>
      </p:sp>
      <p:pic>
        <p:nvPicPr>
          <p:cNvPr id="4" name="Picture 2" descr="Image result for penitentiary icon">
            <a:extLst>
              <a:ext uri="{FF2B5EF4-FFF2-40B4-BE49-F238E27FC236}">
                <a16:creationId xmlns:a16="http://schemas.microsoft.com/office/drawing/2014/main" id="{532483FC-A292-4391-AA99-14466FAD0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34" y="2781101"/>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a:extLst>
              <a:ext uri="{FF2B5EF4-FFF2-40B4-BE49-F238E27FC236}">
                <a16:creationId xmlns:a16="http://schemas.microsoft.com/office/drawing/2014/main" id="{B47FFA21-870D-4E5D-8644-836CBFAA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28210" y="35549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E6B70A55-820B-4ADC-9A7B-988E0D7DE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93697" y="36374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68B22B9A-3F95-447C-B1C8-C1C8B0012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55210" y="37200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E289460B-7BF5-46A8-94DB-DBE3BA5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20697" y="38025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penitentiary icon">
            <a:extLst>
              <a:ext uri="{FF2B5EF4-FFF2-40B4-BE49-F238E27FC236}">
                <a16:creationId xmlns:a16="http://schemas.microsoft.com/office/drawing/2014/main" id="{BFE81689-A462-47AD-B5BF-796D8338F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287" y="4309534"/>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851068FF-B4D7-4791-B31F-2AED81AAC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88656" y="49552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9EC221FA-645F-4BC4-96C1-682F5480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54143" y="50376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45775D03-6350-4FE9-AADE-5E9B1601C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15656" y="51203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D21CBF0F-80DB-4D02-B696-3D09165F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81143" y="52027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Image result for penitentiary icon">
            <a:extLst>
              <a:ext uri="{FF2B5EF4-FFF2-40B4-BE49-F238E27FC236}">
                <a16:creationId xmlns:a16="http://schemas.microsoft.com/office/drawing/2014/main" id="{1C637A62-C4F6-4C2C-B83F-00C991D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159" y="4615019"/>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2A73622C-27F0-46BB-9D24-670F1B14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489528" y="52607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C428F8BE-11B6-475D-B6A8-6402A00B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55015" y="53431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72CEF4D6-0F61-4FAA-96D1-ADA6D2254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16528" y="54258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6" descr="Related image">
            <a:extLst>
              <a:ext uri="{FF2B5EF4-FFF2-40B4-BE49-F238E27FC236}">
                <a16:creationId xmlns:a16="http://schemas.microsoft.com/office/drawing/2014/main" id="{98F1B4E8-AD4E-43FE-9B59-4E506CAD0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82015" y="55082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Image result for penitentiary icon">
            <a:extLst>
              <a:ext uri="{FF2B5EF4-FFF2-40B4-BE49-F238E27FC236}">
                <a16:creationId xmlns:a16="http://schemas.microsoft.com/office/drawing/2014/main" id="{CFC45308-FEB5-441B-A119-3F20F193F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25" y="3601618"/>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lated image">
            <a:extLst>
              <a:ext uri="{FF2B5EF4-FFF2-40B4-BE49-F238E27FC236}">
                <a16:creationId xmlns:a16="http://schemas.microsoft.com/office/drawing/2014/main" id="{AA983B0C-D94F-403F-813A-84671FBF4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09194" y="42473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elated image">
            <a:extLst>
              <a:ext uri="{FF2B5EF4-FFF2-40B4-BE49-F238E27FC236}">
                <a16:creationId xmlns:a16="http://schemas.microsoft.com/office/drawing/2014/main" id="{4670D3F8-73E7-4B6C-852E-538981C3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74681" y="43297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elated image">
            <a:extLst>
              <a:ext uri="{FF2B5EF4-FFF2-40B4-BE49-F238E27FC236}">
                <a16:creationId xmlns:a16="http://schemas.microsoft.com/office/drawing/2014/main" id="{2C603A18-CEA4-46F9-90E3-3582D238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536194" y="44124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elated image">
            <a:extLst>
              <a:ext uri="{FF2B5EF4-FFF2-40B4-BE49-F238E27FC236}">
                <a16:creationId xmlns:a16="http://schemas.microsoft.com/office/drawing/2014/main" id="{E640C352-D5B8-4C78-909A-96707B3D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601681" y="44948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Image result for penitentiary icon">
            <a:extLst>
              <a:ext uri="{FF2B5EF4-FFF2-40B4-BE49-F238E27FC236}">
                <a16:creationId xmlns:a16="http://schemas.microsoft.com/office/drawing/2014/main" id="{EDEB20E9-475D-4684-AAE9-D149310A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358" y="2272515"/>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elated image">
            <a:extLst>
              <a:ext uri="{FF2B5EF4-FFF2-40B4-BE49-F238E27FC236}">
                <a16:creationId xmlns:a16="http://schemas.microsoft.com/office/drawing/2014/main" id="{E63B54AD-21B7-43E2-8239-7C0EB633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29734" y="30463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elated image">
            <a:extLst>
              <a:ext uri="{FF2B5EF4-FFF2-40B4-BE49-F238E27FC236}">
                <a16:creationId xmlns:a16="http://schemas.microsoft.com/office/drawing/2014/main" id="{4DDB67B9-471B-4845-A58B-A614593C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95221" y="31288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elated image">
            <a:extLst>
              <a:ext uri="{FF2B5EF4-FFF2-40B4-BE49-F238E27FC236}">
                <a16:creationId xmlns:a16="http://schemas.microsoft.com/office/drawing/2014/main" id="{FC9289F2-97FC-4745-AAAD-5646DAFDB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56734" y="32114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elated image">
            <a:extLst>
              <a:ext uri="{FF2B5EF4-FFF2-40B4-BE49-F238E27FC236}">
                <a16:creationId xmlns:a16="http://schemas.microsoft.com/office/drawing/2014/main" id="{52E586CE-101E-4D45-9007-F03F887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722221" y="32939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Graphic 41" descr="Children">
            <a:extLst>
              <a:ext uri="{FF2B5EF4-FFF2-40B4-BE49-F238E27FC236}">
                <a16:creationId xmlns:a16="http://schemas.microsoft.com/office/drawing/2014/main" id="{169BB40A-81AF-4C3F-9145-5A6834C9D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9781" y="5203325"/>
            <a:ext cx="914400" cy="914400"/>
          </a:xfrm>
          <a:prstGeom prst="rect">
            <a:avLst/>
          </a:prstGeom>
        </p:spPr>
      </p:pic>
      <p:pic>
        <p:nvPicPr>
          <p:cNvPr id="43" name="Graphic 42" descr="Children">
            <a:extLst>
              <a:ext uri="{FF2B5EF4-FFF2-40B4-BE49-F238E27FC236}">
                <a16:creationId xmlns:a16="http://schemas.microsoft.com/office/drawing/2014/main" id="{7FD623AF-336C-438C-9B8D-297151A87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654" y="5254079"/>
            <a:ext cx="914400" cy="914400"/>
          </a:xfrm>
          <a:prstGeom prst="rect">
            <a:avLst/>
          </a:prstGeom>
        </p:spPr>
      </p:pic>
      <p:pic>
        <p:nvPicPr>
          <p:cNvPr id="44" name="Graphic 43" descr="Children">
            <a:extLst>
              <a:ext uri="{FF2B5EF4-FFF2-40B4-BE49-F238E27FC236}">
                <a16:creationId xmlns:a16="http://schemas.microsoft.com/office/drawing/2014/main" id="{5AD16A71-1C94-4FA2-B3DC-80992CBC1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381" y="5821568"/>
            <a:ext cx="914400" cy="914400"/>
          </a:xfrm>
          <a:prstGeom prst="rect">
            <a:avLst/>
          </a:prstGeom>
        </p:spPr>
      </p:pic>
      <p:pic>
        <p:nvPicPr>
          <p:cNvPr id="45" name="Graphic 44" descr="Children">
            <a:extLst>
              <a:ext uri="{FF2B5EF4-FFF2-40B4-BE49-F238E27FC236}">
                <a16:creationId xmlns:a16="http://schemas.microsoft.com/office/drawing/2014/main" id="{48650070-236C-484F-9717-8F37D19DB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0823" y="5853191"/>
            <a:ext cx="914400" cy="914400"/>
          </a:xfrm>
          <a:prstGeom prst="rect">
            <a:avLst/>
          </a:prstGeom>
        </p:spPr>
      </p:pic>
      <p:pic>
        <p:nvPicPr>
          <p:cNvPr id="18434" name="Picture 2" descr="Image result for mining icon">
            <a:extLst>
              <a:ext uri="{FF2B5EF4-FFF2-40B4-BE49-F238E27FC236}">
                <a16:creationId xmlns:a16="http://schemas.microsoft.com/office/drawing/2014/main" id="{6FE210AF-CBFE-4A65-A5E9-8DBD71AB0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302" y="114088"/>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B1F50EA7-12B5-4ADC-9433-F8EBC0B86BA1}"/>
              </a:ext>
            </a:extLst>
          </p:cNvPr>
          <p:cNvSpPr/>
          <p:nvPr/>
        </p:nvSpPr>
        <p:spPr>
          <a:xfrm>
            <a:off x="6791608" y="1154264"/>
            <a:ext cx="1456293" cy="3285067"/>
          </a:xfrm>
          <a:custGeom>
            <a:avLst/>
            <a:gdLst>
              <a:gd name="connsiteX0" fmla="*/ 1016219 w 2912752"/>
              <a:gd name="connsiteY0" fmla="*/ 3285067 h 3285067"/>
              <a:gd name="connsiteX1" fmla="*/ 84886 w 2912752"/>
              <a:gd name="connsiteY1" fmla="*/ 558800 h 3285067"/>
              <a:gd name="connsiteX2" fmla="*/ 2912752 w 2912752"/>
              <a:gd name="connsiteY2" fmla="*/ 0 h 3285067"/>
            </a:gdLst>
            <a:ahLst/>
            <a:cxnLst>
              <a:cxn ang="0">
                <a:pos x="connsiteX0" y="connsiteY0"/>
              </a:cxn>
              <a:cxn ang="0">
                <a:pos x="connsiteX1" y="connsiteY1"/>
              </a:cxn>
              <a:cxn ang="0">
                <a:pos x="connsiteX2" y="connsiteY2"/>
              </a:cxn>
            </a:cxnLst>
            <a:rect l="l" t="t" r="r" b="b"/>
            <a:pathLst>
              <a:path w="2912752" h="3285067">
                <a:moveTo>
                  <a:pt x="1016219" y="3285067"/>
                </a:moveTo>
                <a:cubicBezTo>
                  <a:pt x="392508" y="2195689"/>
                  <a:pt x="-231203" y="1106311"/>
                  <a:pt x="84886" y="558800"/>
                </a:cubicBezTo>
                <a:cubicBezTo>
                  <a:pt x="400975" y="11289"/>
                  <a:pt x="1656863" y="5644"/>
                  <a:pt x="2912752"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BFBDF62-26B6-4802-BCBD-074475FA769C}"/>
              </a:ext>
            </a:extLst>
          </p:cNvPr>
          <p:cNvSpPr/>
          <p:nvPr/>
        </p:nvSpPr>
        <p:spPr>
          <a:xfrm>
            <a:off x="8669695" y="1719419"/>
            <a:ext cx="999120" cy="2895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299977 w 3196510"/>
              <a:gd name="connsiteY0" fmla="*/ 3285067 h 3285067"/>
              <a:gd name="connsiteX1" fmla="*/ 63827 w 3196510"/>
              <a:gd name="connsiteY1" fmla="*/ 1032933 h 3285067"/>
              <a:gd name="connsiteX2" fmla="*/ 3196510 w 3196510"/>
              <a:gd name="connsiteY2" fmla="*/ 0 h 3285067"/>
              <a:gd name="connsiteX0" fmla="*/ 2544208 w 2544207"/>
              <a:gd name="connsiteY0" fmla="*/ 3200400 h 3200400"/>
              <a:gd name="connsiteX1" fmla="*/ 1308058 w 2544207"/>
              <a:gd name="connsiteY1" fmla="*/ 948266 h 3200400"/>
              <a:gd name="connsiteX2" fmla="*/ 444247 w 2544207"/>
              <a:gd name="connsiteY2" fmla="*/ 0 h 3200400"/>
              <a:gd name="connsiteX0" fmla="*/ 2099961 w 2099960"/>
              <a:gd name="connsiteY0" fmla="*/ 3200400 h 3200400"/>
              <a:gd name="connsiteX1" fmla="*/ 863811 w 2099960"/>
              <a:gd name="connsiteY1" fmla="*/ 948266 h 3200400"/>
              <a:gd name="connsiteX2" fmla="*/ 0 w 2099960"/>
              <a:gd name="connsiteY2" fmla="*/ 0 h 3200400"/>
              <a:gd name="connsiteX0" fmla="*/ 2099961 w 2099960"/>
              <a:gd name="connsiteY0" fmla="*/ 3200400 h 3200400"/>
              <a:gd name="connsiteX1" fmla="*/ 1067023 w 2099960"/>
              <a:gd name="connsiteY1" fmla="*/ 1557866 h 3200400"/>
              <a:gd name="connsiteX2" fmla="*/ 0 w 2099960"/>
              <a:gd name="connsiteY2" fmla="*/ 0 h 3200400"/>
              <a:gd name="connsiteX0" fmla="*/ 1998355 w 1998354"/>
              <a:gd name="connsiteY0" fmla="*/ 2895600 h 2895600"/>
              <a:gd name="connsiteX1" fmla="*/ 965417 w 1998354"/>
              <a:gd name="connsiteY1" fmla="*/ 1253066 h 2895600"/>
              <a:gd name="connsiteX2" fmla="*/ 0 w 1998354"/>
              <a:gd name="connsiteY2" fmla="*/ 0 h 2895600"/>
            </a:gdLst>
            <a:ahLst/>
            <a:cxnLst>
              <a:cxn ang="0">
                <a:pos x="connsiteX0" y="connsiteY0"/>
              </a:cxn>
              <a:cxn ang="0">
                <a:pos x="connsiteX1" y="connsiteY1"/>
              </a:cxn>
              <a:cxn ang="0">
                <a:pos x="connsiteX2" y="connsiteY2"/>
              </a:cxn>
            </a:cxnLst>
            <a:rect l="l" t="t" r="r" b="b"/>
            <a:pathLst>
              <a:path w="1998354" h="2895600">
                <a:moveTo>
                  <a:pt x="1998355" y="2895600"/>
                </a:moveTo>
                <a:cubicBezTo>
                  <a:pt x="1374644" y="1806222"/>
                  <a:pt x="1298476" y="1735666"/>
                  <a:pt x="965417" y="1253066"/>
                </a:cubicBezTo>
                <a:cubicBezTo>
                  <a:pt x="632358" y="770466"/>
                  <a:pt x="471409" y="733777"/>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B6DB0D3-B512-4ECB-BB39-5919C5AF7917}"/>
              </a:ext>
            </a:extLst>
          </p:cNvPr>
          <p:cNvSpPr/>
          <p:nvPr/>
        </p:nvSpPr>
        <p:spPr>
          <a:xfrm>
            <a:off x="8755256" y="1568057"/>
            <a:ext cx="1524054" cy="22860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364335 w 3260868"/>
              <a:gd name="connsiteY0" fmla="*/ 3285067 h 3285067"/>
              <a:gd name="connsiteX1" fmla="*/ 60448 w 3260868"/>
              <a:gd name="connsiteY1" fmla="*/ 3081866 h 3285067"/>
              <a:gd name="connsiteX2" fmla="*/ 3260868 w 3260868"/>
              <a:gd name="connsiteY2" fmla="*/ 0 h 3285067"/>
              <a:gd name="connsiteX0" fmla="*/ 2879669 w 2879670"/>
              <a:gd name="connsiteY0" fmla="*/ 2133601 h 2133601"/>
              <a:gd name="connsiteX1" fmla="*/ 1575782 w 2879670"/>
              <a:gd name="connsiteY1" fmla="*/ 1930400 h 2133601"/>
              <a:gd name="connsiteX2" fmla="*/ 407153 w 2879670"/>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886550 w 2886551"/>
              <a:gd name="connsiteY0" fmla="*/ 2195667 h 2195667"/>
              <a:gd name="connsiteX1" fmla="*/ 1582663 w 2886551"/>
              <a:gd name="connsiteY1" fmla="*/ 1992466 h 2195667"/>
              <a:gd name="connsiteX2" fmla="*/ 40033 w 2886551"/>
              <a:gd name="connsiteY2" fmla="*/ 170410 h 2195667"/>
              <a:gd name="connsiteX3" fmla="*/ 414034 w 2886551"/>
              <a:gd name="connsiteY3" fmla="*/ 62066 h 2195667"/>
              <a:gd name="connsiteX0" fmla="*/ 2911107 w 2911108"/>
              <a:gd name="connsiteY0" fmla="*/ 2827867 h 2827867"/>
              <a:gd name="connsiteX1" fmla="*/ 1607220 w 2911108"/>
              <a:gd name="connsiteY1" fmla="*/ 2624666 h 2827867"/>
              <a:gd name="connsiteX2" fmla="*/ 64590 w 2911108"/>
              <a:gd name="connsiteY2" fmla="*/ 802610 h 2827867"/>
              <a:gd name="connsiteX3" fmla="*/ 167643 w 2911108"/>
              <a:gd name="connsiteY3" fmla="*/ 0 h 2827867"/>
              <a:gd name="connsiteX0" fmla="*/ 3556310 w 3556311"/>
              <a:gd name="connsiteY0" fmla="*/ 3251200 h 3251200"/>
              <a:gd name="connsiteX1" fmla="*/ 2252423 w 3556311"/>
              <a:gd name="connsiteY1" fmla="*/ 3047999 h 3251200"/>
              <a:gd name="connsiteX2" fmla="*/ 709793 w 3556311"/>
              <a:gd name="connsiteY2" fmla="*/ 1225943 h 3251200"/>
              <a:gd name="connsiteX3" fmla="*/ 0 w 3556311"/>
              <a:gd name="connsiteY3" fmla="*/ 0 h 3251200"/>
              <a:gd name="connsiteX0" fmla="*/ 3556310 w 3556311"/>
              <a:gd name="connsiteY0" fmla="*/ 3251200 h 3251200"/>
              <a:gd name="connsiteX1" fmla="*/ 2252423 w 3556311"/>
              <a:gd name="connsiteY1" fmla="*/ 3047999 h 3251200"/>
              <a:gd name="connsiteX2" fmla="*/ 1421033 w 3556311"/>
              <a:gd name="connsiteY2" fmla="*/ 1937143 h 3251200"/>
              <a:gd name="connsiteX3" fmla="*/ 0 w 3556311"/>
              <a:gd name="connsiteY3" fmla="*/ 0 h 3251200"/>
              <a:gd name="connsiteX0" fmla="*/ 3048281 w 3048282"/>
              <a:gd name="connsiteY0" fmla="*/ 2286000 h 2286000"/>
              <a:gd name="connsiteX1" fmla="*/ 1744394 w 3048282"/>
              <a:gd name="connsiteY1" fmla="*/ 2082799 h 2286000"/>
              <a:gd name="connsiteX2" fmla="*/ 913004 w 3048282"/>
              <a:gd name="connsiteY2" fmla="*/ 971943 h 2286000"/>
              <a:gd name="connsiteX3" fmla="*/ 0 w 3048282"/>
              <a:gd name="connsiteY3" fmla="*/ 0 h 2286000"/>
            </a:gdLst>
            <a:ahLst/>
            <a:cxnLst>
              <a:cxn ang="0">
                <a:pos x="connsiteX0" y="connsiteY0"/>
              </a:cxn>
              <a:cxn ang="0">
                <a:pos x="connsiteX1" y="connsiteY1"/>
              </a:cxn>
              <a:cxn ang="0">
                <a:pos x="connsiteX2" y="connsiteY2"/>
              </a:cxn>
              <a:cxn ang="0">
                <a:pos x="connsiteX3" y="connsiteY3"/>
              </a:cxn>
            </a:cxnLst>
            <a:rect l="l" t="t" r="r" b="b"/>
            <a:pathLst>
              <a:path w="3048282" h="2286000">
                <a:moveTo>
                  <a:pt x="3048281" y="2286000"/>
                </a:moveTo>
                <a:cubicBezTo>
                  <a:pt x="2424570" y="1196622"/>
                  <a:pt x="2100273" y="2301808"/>
                  <a:pt x="1744394" y="2082799"/>
                </a:cubicBezTo>
                <a:cubicBezTo>
                  <a:pt x="1388515" y="1863790"/>
                  <a:pt x="1107775" y="1293676"/>
                  <a:pt x="913004" y="971943"/>
                </a:cubicBezTo>
                <a:cubicBezTo>
                  <a:pt x="718233" y="650210"/>
                  <a:pt x="11049" y="23702"/>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0" name="Freeform: Shape 49">
            <a:extLst>
              <a:ext uri="{FF2B5EF4-FFF2-40B4-BE49-F238E27FC236}">
                <a16:creationId xmlns:a16="http://schemas.microsoft.com/office/drawing/2014/main" id="{25E76FF8-CF7D-4F04-9128-25178244BB65}"/>
              </a:ext>
            </a:extLst>
          </p:cNvPr>
          <p:cNvSpPr/>
          <p:nvPr/>
        </p:nvSpPr>
        <p:spPr>
          <a:xfrm>
            <a:off x="8976352" y="1500763"/>
            <a:ext cx="643521" cy="626534"/>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835853 w 2732386"/>
              <a:gd name="connsiteY0" fmla="*/ 3285067 h 3285067"/>
              <a:gd name="connsiteX1" fmla="*/ 107732 w 2732386"/>
              <a:gd name="connsiteY1" fmla="*/ 2810933 h 3285067"/>
              <a:gd name="connsiteX2" fmla="*/ 2732386 w 2732386"/>
              <a:gd name="connsiteY2" fmla="*/ 0 h 3285067"/>
              <a:gd name="connsiteX0" fmla="*/ 2202169 w 2202170"/>
              <a:gd name="connsiteY0" fmla="*/ 931334 h 931334"/>
              <a:gd name="connsiteX1" fmla="*/ 1474048 w 2202170"/>
              <a:gd name="connsiteY1" fmla="*/ 457200 h 931334"/>
              <a:gd name="connsiteX2" fmla="*/ 407025 w 2202170"/>
              <a:gd name="connsiteY2" fmla="*/ 0 h 931334"/>
              <a:gd name="connsiteX0" fmla="*/ 1795144 w 1795145"/>
              <a:gd name="connsiteY0" fmla="*/ 931334 h 931334"/>
              <a:gd name="connsiteX1" fmla="*/ 1067023 w 1795145"/>
              <a:gd name="connsiteY1" fmla="*/ 457200 h 931334"/>
              <a:gd name="connsiteX2" fmla="*/ 0 w 1795145"/>
              <a:gd name="connsiteY2" fmla="*/ 0 h 931334"/>
              <a:gd name="connsiteX0" fmla="*/ 1795144 w 1795145"/>
              <a:gd name="connsiteY0" fmla="*/ 931334 h 931334"/>
              <a:gd name="connsiteX1" fmla="*/ 0 w 1795145"/>
              <a:gd name="connsiteY1" fmla="*/ 0 h 931334"/>
              <a:gd name="connsiteX0" fmla="*/ 1287115 w 1287116"/>
              <a:gd name="connsiteY0" fmla="*/ 626534 h 626534"/>
              <a:gd name="connsiteX1" fmla="*/ 0 w 1287116"/>
              <a:gd name="connsiteY1" fmla="*/ 0 h 626534"/>
            </a:gdLst>
            <a:ahLst/>
            <a:cxnLst>
              <a:cxn ang="0">
                <a:pos x="connsiteX0" y="connsiteY0"/>
              </a:cxn>
              <a:cxn ang="0">
                <a:pos x="connsiteX1" y="connsiteY1"/>
              </a:cxn>
            </a:cxnLst>
            <a:rect l="l" t="t" r="r" b="b"/>
            <a:pathLst>
              <a:path w="1287116" h="626534">
                <a:moveTo>
                  <a:pt x="1287115" y="626534"/>
                </a:moveTo>
                <a:lnTo>
                  <a:pt x="0"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1ECD27B0-E0F3-40A4-9871-992675E2B9A9}"/>
              </a:ext>
            </a:extLst>
          </p:cNvPr>
          <p:cNvSpPr/>
          <p:nvPr/>
        </p:nvSpPr>
        <p:spPr>
          <a:xfrm>
            <a:off x="8145861" y="1469882"/>
            <a:ext cx="16880" cy="1117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2353395 w 4249928"/>
              <a:gd name="connsiteY0" fmla="*/ 3285067 h 3285067"/>
              <a:gd name="connsiteX1" fmla="*/ 33450 w 4249928"/>
              <a:gd name="connsiteY1" fmla="*/ 2387600 h 3285067"/>
              <a:gd name="connsiteX2" fmla="*/ 4249928 w 4249928"/>
              <a:gd name="connsiteY2" fmla="*/ 0 h 3285067"/>
              <a:gd name="connsiteX0" fmla="*/ 2319959 w 2353720"/>
              <a:gd name="connsiteY0" fmla="*/ 1354667 h 1354667"/>
              <a:gd name="connsiteX1" fmla="*/ 14 w 2353720"/>
              <a:gd name="connsiteY1" fmla="*/ 457200 h 1354667"/>
              <a:gd name="connsiteX2" fmla="*/ 2353720 w 2353720"/>
              <a:gd name="connsiteY2" fmla="*/ 0 h 1354667"/>
              <a:gd name="connsiteX0" fmla="*/ 620364 w 654125"/>
              <a:gd name="connsiteY0" fmla="*/ 1354667 h 1354667"/>
              <a:gd name="connsiteX1" fmla="*/ 332535 w 654125"/>
              <a:gd name="connsiteY1" fmla="*/ 965200 h 1354667"/>
              <a:gd name="connsiteX2" fmla="*/ 654125 w 654125"/>
              <a:gd name="connsiteY2" fmla="*/ 0 h 1354667"/>
              <a:gd name="connsiteX0" fmla="*/ 551366 w 686733"/>
              <a:gd name="connsiteY0" fmla="*/ 1354667 h 1354667"/>
              <a:gd name="connsiteX1" fmla="*/ 263537 w 686733"/>
              <a:gd name="connsiteY1" fmla="*/ 965200 h 1354667"/>
              <a:gd name="connsiteX2" fmla="*/ 686733 w 686733"/>
              <a:gd name="connsiteY2" fmla="*/ 0 h 1354667"/>
              <a:gd name="connsiteX0" fmla="*/ 407564 w 881616"/>
              <a:gd name="connsiteY0" fmla="*/ 914400 h 914400"/>
              <a:gd name="connsiteX1" fmla="*/ 119735 w 881616"/>
              <a:gd name="connsiteY1" fmla="*/ 524933 h 914400"/>
              <a:gd name="connsiteX2" fmla="*/ 881616 w 881616"/>
              <a:gd name="connsiteY2" fmla="*/ 0 h 914400"/>
              <a:gd name="connsiteX0" fmla="*/ 1 w 474053"/>
              <a:gd name="connsiteY0" fmla="*/ 914400 h 914400"/>
              <a:gd name="connsiteX1" fmla="*/ 474053 w 474053"/>
              <a:gd name="connsiteY1" fmla="*/ 0 h 914400"/>
              <a:gd name="connsiteX0" fmla="*/ 0 w 33762"/>
              <a:gd name="connsiteY0" fmla="*/ 1117600 h 1117600"/>
              <a:gd name="connsiteX1" fmla="*/ 33762 w 33762"/>
              <a:gd name="connsiteY1" fmla="*/ 0 h 1117600"/>
            </a:gdLst>
            <a:ahLst/>
            <a:cxnLst>
              <a:cxn ang="0">
                <a:pos x="connsiteX0" y="connsiteY0"/>
              </a:cxn>
              <a:cxn ang="0">
                <a:pos x="connsiteX1" y="connsiteY1"/>
              </a:cxn>
            </a:cxnLst>
            <a:rect l="l" t="t" r="r" b="b"/>
            <a:pathLst>
              <a:path w="33762" h="1117600">
                <a:moveTo>
                  <a:pt x="0" y="1117600"/>
                </a:moveTo>
                <a:lnTo>
                  <a:pt x="33762"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Image result for bag on money icon">
            <a:extLst>
              <a:ext uri="{FF2B5EF4-FFF2-40B4-BE49-F238E27FC236}">
                <a16:creationId xmlns:a16="http://schemas.microsoft.com/office/drawing/2014/main" id="{4B86810B-C377-4E34-90EA-D93B41F59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461" y="457272"/>
            <a:ext cx="942468" cy="94246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F10722A-131F-4E73-8E1A-33638DF097F1}"/>
              </a:ext>
            </a:extLst>
          </p:cNvPr>
          <p:cNvSpPr txBox="1"/>
          <p:nvPr/>
        </p:nvSpPr>
        <p:spPr>
          <a:xfrm>
            <a:off x="10344565" y="1325931"/>
            <a:ext cx="1078565" cy="461665"/>
          </a:xfrm>
          <a:prstGeom prst="rect">
            <a:avLst/>
          </a:prstGeom>
          <a:noFill/>
        </p:spPr>
        <p:txBody>
          <a:bodyPr wrap="none" rtlCol="0">
            <a:spAutoFit/>
          </a:bodyPr>
          <a:lstStyle/>
          <a:p>
            <a:r>
              <a:rPr lang="en-US" sz="2400" b="1" dirty="0"/>
              <a:t>Miners</a:t>
            </a:r>
          </a:p>
        </p:txBody>
      </p:sp>
      <p:sp>
        <p:nvSpPr>
          <p:cNvPr id="54" name="TextBox 53">
            <a:extLst>
              <a:ext uri="{FF2B5EF4-FFF2-40B4-BE49-F238E27FC236}">
                <a16:creationId xmlns:a16="http://schemas.microsoft.com/office/drawing/2014/main" id="{32A0BF3D-3D23-47BE-8E51-DD25BEE9D8DE}"/>
              </a:ext>
            </a:extLst>
          </p:cNvPr>
          <p:cNvSpPr txBox="1"/>
          <p:nvPr/>
        </p:nvSpPr>
        <p:spPr>
          <a:xfrm>
            <a:off x="5729432" y="390270"/>
            <a:ext cx="211907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Txn Fees</a:t>
            </a:r>
          </a:p>
          <a:p>
            <a:pPr marL="342900" indent="-342900">
              <a:buFont typeface="Arial" panose="020B0604020202020204" pitchFamily="34" charset="0"/>
              <a:buChar char="•"/>
            </a:pPr>
            <a:r>
              <a:rPr lang="en-US" sz="2400" b="1" dirty="0"/>
              <a:t>Token Value</a:t>
            </a:r>
          </a:p>
        </p:txBody>
      </p:sp>
      <p:sp>
        <p:nvSpPr>
          <p:cNvPr id="52" name="Arrow: Right 51">
            <a:extLst>
              <a:ext uri="{FF2B5EF4-FFF2-40B4-BE49-F238E27FC236}">
                <a16:creationId xmlns:a16="http://schemas.microsoft.com/office/drawing/2014/main" id="{FA3F8AC4-0801-4682-9794-D5F5078293F1}"/>
              </a:ext>
            </a:extLst>
          </p:cNvPr>
          <p:cNvSpPr/>
          <p:nvPr/>
        </p:nvSpPr>
        <p:spPr>
          <a:xfrm>
            <a:off x="9346274" y="473521"/>
            <a:ext cx="942468" cy="714055"/>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43E6760-93AD-488A-A284-A8889A0F5DE0}"/>
              </a:ext>
            </a:extLst>
          </p:cNvPr>
          <p:cNvSpPr>
            <a:spLocks noGrp="1"/>
          </p:cNvSpPr>
          <p:nvPr>
            <p:ph type="sldNum" sz="quarter" idx="12"/>
          </p:nvPr>
        </p:nvSpPr>
        <p:spPr/>
        <p:txBody>
          <a:bodyPr/>
          <a:lstStyle/>
          <a:p>
            <a:fld id="{8FDF5A0B-092E-43F4-8C23-254F89D7A848}" type="slidenum">
              <a:rPr lang="en-US" smtClean="0"/>
              <a:t>63</a:t>
            </a:fld>
            <a:endParaRPr lang="en-US"/>
          </a:p>
        </p:txBody>
      </p:sp>
    </p:spTree>
    <p:extLst>
      <p:ext uri="{BB962C8B-B14F-4D97-AF65-F5344CB8AC3E}">
        <p14:creationId xmlns:p14="http://schemas.microsoft.com/office/powerpoint/2010/main" val="1379390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4F16-0A8F-44D4-A0F0-AF54C1BCCC58}"/>
              </a:ext>
            </a:extLst>
          </p:cNvPr>
          <p:cNvSpPr>
            <a:spLocks noGrp="1"/>
          </p:cNvSpPr>
          <p:nvPr>
            <p:ph type="title"/>
          </p:nvPr>
        </p:nvSpPr>
        <p:spPr/>
        <p:txBody>
          <a:bodyPr/>
          <a:lstStyle/>
          <a:p>
            <a:r>
              <a:rPr lang="en-US" dirty="0"/>
              <a:t>Miners can already:</a:t>
            </a:r>
          </a:p>
        </p:txBody>
      </p:sp>
      <p:sp>
        <p:nvSpPr>
          <p:cNvPr id="3" name="Content Placeholder 2">
            <a:extLst>
              <a:ext uri="{FF2B5EF4-FFF2-40B4-BE49-F238E27FC236}">
                <a16:creationId xmlns:a16="http://schemas.microsoft.com/office/drawing/2014/main" id="{96C6107E-12D5-555F-B5E2-F328A8D853F2}"/>
              </a:ext>
            </a:extLst>
          </p:cNvPr>
          <p:cNvSpPr>
            <a:spLocks noGrp="1"/>
          </p:cNvSpPr>
          <p:nvPr>
            <p:ph idx="1"/>
          </p:nvPr>
        </p:nvSpPr>
        <p:spPr/>
        <p:txBody>
          <a:bodyPr/>
          <a:lstStyle/>
          <a:p>
            <a:r>
              <a:rPr lang="en-US" dirty="0"/>
              <a:t>Steal from LN channels – by censoring the justice txn</a:t>
            </a:r>
          </a:p>
          <a:p>
            <a:r>
              <a:rPr lang="en-US" dirty="0"/>
              <a:t>Reorg mainchain Bitcoin txns out, and hold them hostage</a:t>
            </a:r>
          </a:p>
          <a:p>
            <a:r>
              <a:rPr lang="en-US" dirty="0"/>
              <a:t>Block any message from L1 – including zk-proofs</a:t>
            </a:r>
          </a:p>
          <a:p>
            <a:endParaRPr lang="en-US" dirty="0"/>
          </a:p>
          <a:p>
            <a:r>
              <a:rPr lang="en-US" dirty="0"/>
              <a:t>So, marginally, it is not actually very large an assumption.</a:t>
            </a:r>
          </a:p>
        </p:txBody>
      </p:sp>
      <p:sp>
        <p:nvSpPr>
          <p:cNvPr id="4" name="Slide Number Placeholder 3">
            <a:extLst>
              <a:ext uri="{FF2B5EF4-FFF2-40B4-BE49-F238E27FC236}">
                <a16:creationId xmlns:a16="http://schemas.microsoft.com/office/drawing/2014/main" id="{AEEF5D0E-0F85-CAFA-3FD7-C7C8CFD80858}"/>
              </a:ext>
            </a:extLst>
          </p:cNvPr>
          <p:cNvSpPr>
            <a:spLocks noGrp="1"/>
          </p:cNvSpPr>
          <p:nvPr>
            <p:ph type="sldNum" sz="quarter" idx="12"/>
          </p:nvPr>
        </p:nvSpPr>
        <p:spPr/>
        <p:txBody>
          <a:bodyPr/>
          <a:lstStyle/>
          <a:p>
            <a:fld id="{64A73B7B-B545-4723-8D44-5CC401310D8B}" type="slidenum">
              <a:rPr lang="en-US" smtClean="0"/>
              <a:t>64</a:t>
            </a:fld>
            <a:endParaRPr lang="en-US" dirty="0"/>
          </a:p>
        </p:txBody>
      </p:sp>
      <p:sp>
        <p:nvSpPr>
          <p:cNvPr id="5" name="Footer Placeholder 4">
            <a:extLst>
              <a:ext uri="{FF2B5EF4-FFF2-40B4-BE49-F238E27FC236}">
                <a16:creationId xmlns:a16="http://schemas.microsoft.com/office/drawing/2014/main" id="{330E364A-7FE2-53F3-D0E2-3D344A2B4DF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445035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6 - Two Critiques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65</a:t>
            </a:fld>
            <a:endParaRPr lang="en-US"/>
          </a:p>
        </p:txBody>
      </p:sp>
    </p:spTree>
    <p:extLst>
      <p:ext uri="{BB962C8B-B14F-4D97-AF65-F5344CB8AC3E}">
        <p14:creationId xmlns:p14="http://schemas.microsoft.com/office/powerpoint/2010/main" val="837929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66</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DD12-F06B-9160-A849-BE556FDDC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2D78C-969D-5801-8CBF-B7EFF7FD2E03}"/>
              </a:ext>
            </a:extLst>
          </p:cNvPr>
          <p:cNvSpPr>
            <a:spLocks noGrp="1"/>
          </p:cNvSpPr>
          <p:nvPr>
            <p:ph type="title"/>
          </p:nvPr>
        </p:nvSpPr>
        <p:spPr/>
        <p:txBody>
          <a:bodyPr/>
          <a:lstStyle/>
          <a:p>
            <a:r>
              <a:rPr lang="en-US" dirty="0"/>
              <a:t>The Title</a:t>
            </a:r>
          </a:p>
        </p:txBody>
      </p:sp>
      <p:graphicFrame>
        <p:nvGraphicFramePr>
          <p:cNvPr id="6" name="Content Placeholder 5">
            <a:extLst>
              <a:ext uri="{FF2B5EF4-FFF2-40B4-BE49-F238E27FC236}">
                <a16:creationId xmlns:a16="http://schemas.microsoft.com/office/drawing/2014/main" id="{7967F60F-E153-1173-0E73-258D758F0657}"/>
              </a:ext>
            </a:extLst>
          </p:cNvPr>
          <p:cNvGraphicFramePr>
            <a:graphicFrameLocks noGrp="1"/>
          </p:cNvGraphicFramePr>
          <p:nvPr>
            <p:ph idx="1"/>
            <p:extLst>
              <p:ext uri="{D42A27DB-BD31-4B8C-83A1-F6EECF244321}">
                <p14:modId xmlns:p14="http://schemas.microsoft.com/office/powerpoint/2010/main" val="1534371281"/>
              </p:ext>
            </p:extLst>
          </p:nvPr>
        </p:nvGraphicFramePr>
        <p:xfrm>
          <a:off x="536575" y="1124793"/>
          <a:ext cx="11053761" cy="4919958"/>
        </p:xfrm>
        <a:graphic>
          <a:graphicData uri="http://schemas.openxmlformats.org/drawingml/2006/table">
            <a:tbl>
              <a:tblPr>
                <a:tableStyleId>{5C22544A-7EE6-4342-B048-85BDC9FD1C3A}</a:tableStyleId>
              </a:tblPr>
              <a:tblGrid>
                <a:gridCol w="3396154">
                  <a:extLst>
                    <a:ext uri="{9D8B030D-6E8A-4147-A177-3AD203B41FA5}">
                      <a16:colId xmlns:a16="http://schemas.microsoft.com/office/drawing/2014/main" val="3145224509"/>
                    </a:ext>
                  </a:extLst>
                </a:gridCol>
                <a:gridCol w="3973020">
                  <a:extLst>
                    <a:ext uri="{9D8B030D-6E8A-4147-A177-3AD203B41FA5}">
                      <a16:colId xmlns:a16="http://schemas.microsoft.com/office/drawing/2014/main" val="2936608030"/>
                    </a:ext>
                  </a:extLst>
                </a:gridCol>
                <a:gridCol w="3684587">
                  <a:extLst>
                    <a:ext uri="{9D8B030D-6E8A-4147-A177-3AD203B41FA5}">
                      <a16:colId xmlns:a16="http://schemas.microsoft.com/office/drawing/2014/main" val="1983153376"/>
                    </a:ext>
                  </a:extLst>
                </a:gridCol>
              </a:tblGrid>
              <a:tr h="1639986">
                <a:tc>
                  <a:txBody>
                    <a:bodyPr/>
                    <a:lstStyle/>
                    <a:p>
                      <a:pPr algn="ctr"/>
                      <a:r>
                        <a:rPr lang="en-US" sz="4400" dirty="0"/>
                        <a:t>Victory</a:t>
                      </a:r>
                    </a:p>
                  </a:txBody>
                  <a:tcPr anchor="ctr">
                    <a:lnR w="12700" cap="flat" cmpd="sng" algn="ctr">
                      <a:solidFill>
                        <a:schemeClr val="tx1"/>
                      </a:solidFill>
                      <a:prstDash val="solid"/>
                      <a:round/>
                      <a:headEnd type="none" w="med" len="med"/>
                      <a:tailEnd type="none" w="med" len="med"/>
                    </a:lnR>
                  </a:tcPr>
                </a:tc>
                <a:tc gridSpan="2">
                  <a:txBody>
                    <a:bodyPr/>
                    <a:lstStyle/>
                    <a:p>
                      <a:pPr algn="ctr"/>
                      <a:r>
                        <a:rPr lang="en-US" dirty="0"/>
                        <a:t>“Crypto” defeats “fiat”</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tc>
                <a:extLst>
                  <a:ext uri="{0D108BD9-81ED-4DB2-BD59-A6C34878D82A}">
                    <a16:rowId xmlns:a16="http://schemas.microsoft.com/office/drawing/2014/main" val="3778336834"/>
                  </a:ext>
                </a:extLst>
              </a:tr>
              <a:tr h="1639986">
                <a:tc>
                  <a:txBody>
                    <a:bodyPr/>
                    <a:lstStyle/>
                    <a:p>
                      <a:pPr algn="ctr"/>
                      <a:endParaRPr lang="en-US" sz="4400" dirty="0"/>
                    </a:p>
                  </a:txBody>
                  <a:tcPr anchor="ctr">
                    <a:lnR w="12700" cap="flat" cmpd="sng" algn="ctr">
                      <a:solidFill>
                        <a:schemeClr val="tx1"/>
                      </a:solidFill>
                      <a:prstDash val="solid"/>
                      <a:round/>
                      <a:headEnd type="none" w="med" len="med"/>
                      <a:tailEnd type="none" w="med" len="med"/>
                    </a:lnR>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ctr">
                        <a:buAutoNum type="arabicParenR"/>
                      </a:pP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011806"/>
                  </a:ext>
                </a:extLst>
              </a:tr>
              <a:tr h="1639986">
                <a:tc>
                  <a:txBody>
                    <a:bodyPr/>
                    <a:lstStyle/>
                    <a:p>
                      <a:pPr algn="ctr"/>
                      <a:endParaRPr lang="en-US" sz="4400" dirty="0"/>
                    </a:p>
                  </a:txBody>
                  <a:tcPr anchor="ctr">
                    <a:lnR w="12700" cap="flat" cmpd="sng" algn="ctr">
                      <a:solidFill>
                        <a:schemeClr val="tx1"/>
                      </a:solidFill>
                      <a:prstDash val="solid"/>
                      <a:round/>
                      <a:headEnd type="none" w="med" len="med"/>
                      <a:tailEnd type="none" w="med" len="med"/>
                    </a:lnR>
                  </a:tcPr>
                </a:tc>
                <a:tc>
                  <a:txBody>
                    <a:bodyPr/>
                    <a:lstStyle/>
                    <a:p>
                      <a:pPr algn="ctr"/>
                      <a:endParaRPr lang="en-US" i="1" u="sng"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93856"/>
                  </a:ext>
                </a:extLst>
              </a:tr>
            </a:tbl>
          </a:graphicData>
        </a:graphic>
      </p:graphicFrame>
      <p:sp>
        <p:nvSpPr>
          <p:cNvPr id="4" name="Footer Placeholder 3">
            <a:extLst>
              <a:ext uri="{FF2B5EF4-FFF2-40B4-BE49-F238E27FC236}">
                <a16:creationId xmlns:a16="http://schemas.microsoft.com/office/drawing/2014/main" id="{B59028E0-ABD3-5F38-439B-1D66B237109B}"/>
              </a:ext>
            </a:extLst>
          </p:cNvPr>
          <p:cNvSpPr>
            <a:spLocks noGrp="1"/>
          </p:cNvSpPr>
          <p:nvPr>
            <p:ph type="ftr" sz="quarter" idx="11"/>
          </p:nvPr>
        </p:nvSpPr>
        <p:spPr/>
        <p:txBody>
          <a:bodyPr/>
          <a:lstStyle/>
          <a:p>
            <a:endParaRPr lang="en-US" dirty="0">
              <a:solidFill>
                <a:schemeClr val="tx1"/>
              </a:solidFill>
            </a:endParaRPr>
          </a:p>
        </p:txBody>
      </p:sp>
      <p:sp>
        <p:nvSpPr>
          <p:cNvPr id="5" name="Slide Number Placeholder 4">
            <a:extLst>
              <a:ext uri="{FF2B5EF4-FFF2-40B4-BE49-F238E27FC236}">
                <a16:creationId xmlns:a16="http://schemas.microsoft.com/office/drawing/2014/main" id="{2F88A766-900E-16AB-36D7-0D78E331D992}"/>
              </a:ext>
            </a:extLst>
          </p:cNvPr>
          <p:cNvSpPr>
            <a:spLocks noGrp="1"/>
          </p:cNvSpPr>
          <p:nvPr>
            <p:ph type="sldNum" sz="quarter" idx="12"/>
          </p:nvPr>
        </p:nvSpPr>
        <p:spPr/>
        <p:txBody>
          <a:bodyPr/>
          <a:lstStyle/>
          <a:p>
            <a:fld id="{B6877F82-84DC-415B-8D0D-0C674AA6E930}" type="slidenum">
              <a:rPr lang="en-US" smtClean="0"/>
              <a:t>7</a:t>
            </a:fld>
            <a:endParaRPr lang="en-US"/>
          </a:p>
        </p:txBody>
      </p:sp>
      <p:sp>
        <p:nvSpPr>
          <p:cNvPr id="7" name="Rectangle 6">
            <a:extLst>
              <a:ext uri="{FF2B5EF4-FFF2-40B4-BE49-F238E27FC236}">
                <a16:creationId xmlns:a16="http://schemas.microsoft.com/office/drawing/2014/main" id="{9F3D7CE0-5726-E12C-6A57-F077FAB5EA8F}"/>
              </a:ext>
            </a:extLst>
          </p:cNvPr>
          <p:cNvSpPr/>
          <p:nvPr/>
        </p:nvSpPr>
        <p:spPr>
          <a:xfrm>
            <a:off x="4375016" y="2055376"/>
            <a:ext cx="2824120"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source software that protects the user’s rights</a:t>
            </a:r>
          </a:p>
        </p:txBody>
      </p:sp>
      <p:sp>
        <p:nvSpPr>
          <p:cNvPr id="8" name="Rectangle 7">
            <a:extLst>
              <a:ext uri="{FF2B5EF4-FFF2-40B4-BE49-F238E27FC236}">
                <a16:creationId xmlns:a16="http://schemas.microsoft.com/office/drawing/2014/main" id="{D4CAC46A-896E-9A0C-0B70-9D4B8ED7CA6C}"/>
              </a:ext>
            </a:extLst>
          </p:cNvPr>
          <p:cNvSpPr/>
          <p:nvPr/>
        </p:nvSpPr>
        <p:spPr>
          <a:xfrm>
            <a:off x="7679342" y="-34998"/>
            <a:ext cx="4512658" cy="16963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government can </a:t>
            </a:r>
            <a:r>
              <a:rPr lang="en-US" i="1" u="sng" dirty="0"/>
              <a:t>create</a:t>
            </a:r>
            <a:r>
              <a:rPr lang="en-US" dirty="0"/>
              <a:t> as much money as they like, </a:t>
            </a:r>
            <a:r>
              <a:rPr lang="en-US" i="1" u="sng" dirty="0"/>
              <a:t>destroy</a:t>
            </a:r>
            <a:r>
              <a:rPr lang="en-US" dirty="0"/>
              <a:t> as much money as they like, </a:t>
            </a:r>
            <a:r>
              <a:rPr lang="en-US" i="1" u="sng" dirty="0"/>
              <a:t>take</a:t>
            </a:r>
            <a:r>
              <a:rPr lang="en-US" dirty="0"/>
              <a:t> … , </a:t>
            </a:r>
            <a:r>
              <a:rPr lang="en-US" u="sng" dirty="0"/>
              <a:t>spend</a:t>
            </a:r>
            <a:r>
              <a:rPr lang="en-US" dirty="0"/>
              <a:t> . And also observe (and eventually, censor) every mutually beneficial transaction between any two citizens.</a:t>
            </a:r>
          </a:p>
        </p:txBody>
      </p:sp>
      <p:sp>
        <p:nvSpPr>
          <p:cNvPr id="9" name="Rectangle 8">
            <a:extLst>
              <a:ext uri="{FF2B5EF4-FFF2-40B4-BE49-F238E27FC236}">
                <a16:creationId xmlns:a16="http://schemas.microsoft.com/office/drawing/2014/main" id="{B1723641-B1C1-4509-C018-50AF595E2AAF}"/>
              </a:ext>
            </a:extLst>
          </p:cNvPr>
          <p:cNvSpPr/>
          <p:nvPr/>
        </p:nvSpPr>
        <p:spPr>
          <a:xfrm>
            <a:off x="7983467" y="2268339"/>
            <a:ext cx="3370333"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 billion people use it, everyday</a:t>
            </a:r>
          </a:p>
        </p:txBody>
      </p:sp>
      <p:cxnSp>
        <p:nvCxnSpPr>
          <p:cNvPr id="14" name="Straight Connector 13">
            <a:extLst>
              <a:ext uri="{FF2B5EF4-FFF2-40B4-BE49-F238E27FC236}">
                <a16:creationId xmlns:a16="http://schemas.microsoft.com/office/drawing/2014/main" id="{BE05847C-2F05-ADDB-98B2-70B2F0287A24}"/>
              </a:ext>
            </a:extLst>
          </p:cNvPr>
          <p:cNvCxnSpPr/>
          <p:nvPr/>
        </p:nvCxnSpPr>
        <p:spPr>
          <a:xfrm flipV="1">
            <a:off x="6392708" y="1875975"/>
            <a:ext cx="356050" cy="97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CC185A-15F8-7B47-DB55-0E4247D9F673}"/>
              </a:ext>
            </a:extLst>
          </p:cNvPr>
          <p:cNvCxnSpPr>
            <a:cxnSpLocks/>
          </p:cNvCxnSpPr>
          <p:nvPr/>
        </p:nvCxnSpPr>
        <p:spPr>
          <a:xfrm flipV="1">
            <a:off x="8804135" y="1483050"/>
            <a:ext cx="736375" cy="3184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B5C682-734C-123E-C704-7B4EBC187387}"/>
              </a:ext>
            </a:extLst>
          </p:cNvPr>
          <p:cNvCxnSpPr>
            <a:cxnSpLocks/>
          </p:cNvCxnSpPr>
          <p:nvPr/>
        </p:nvCxnSpPr>
        <p:spPr>
          <a:xfrm flipH="1" flipV="1">
            <a:off x="7983467" y="1924479"/>
            <a:ext cx="692089" cy="276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690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70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71</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 name="Content Placeholder 2">
            <a:extLst>
              <a:ext uri="{FF2B5EF4-FFF2-40B4-BE49-F238E27FC236}">
                <a16:creationId xmlns:a16="http://schemas.microsoft.com/office/drawing/2014/main" id="{83B8B03F-9B74-FBC5-F585-3D19970663F5}"/>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866046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72</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4" name="Content Placeholder 2">
            <a:extLst>
              <a:ext uri="{FF2B5EF4-FFF2-40B4-BE49-F238E27FC236}">
                <a16:creationId xmlns:a16="http://schemas.microsoft.com/office/drawing/2014/main" id="{0BC99278-FD58-BF12-6A91-DFC7D3DAAAEA}"/>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180357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73</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29" name="Content Placeholder 2">
            <a:extLst>
              <a:ext uri="{FF2B5EF4-FFF2-40B4-BE49-F238E27FC236}">
                <a16:creationId xmlns:a16="http://schemas.microsoft.com/office/drawing/2014/main" id="{37FFF88B-573D-A307-651E-967681A37EED}"/>
              </a:ext>
            </a:extLst>
          </p:cNvPr>
          <p:cNvSpPr txBox="1">
            <a:spLocks/>
          </p:cNvSpPr>
          <p:nvPr/>
        </p:nvSpPr>
        <p:spPr>
          <a:xfrm>
            <a:off x="2504036" y="4474453"/>
            <a:ext cx="6783858" cy="1849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Community no longer a welcoming / pro-growth place.</a:t>
            </a:r>
          </a:p>
          <a:p>
            <a:r>
              <a:rPr lang="en-US" dirty="0"/>
              <a:t>Gave pretext / justification to Ethereum / other competitors.</a:t>
            </a:r>
          </a:p>
          <a:p>
            <a:r>
              <a:rPr lang="en-US" dirty="0"/>
              <a:t>Demonstrates our abandoning our core mission (world domination, “bitcoin vs the banks”), so that we can play internal political games amongst ourselves.</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1" name="Content Placeholder 2">
            <a:extLst>
              <a:ext uri="{FF2B5EF4-FFF2-40B4-BE49-F238E27FC236}">
                <a16:creationId xmlns:a16="http://schemas.microsoft.com/office/drawing/2014/main" id="{EE9CC5AF-842B-EA53-2D8C-CCD8D4BEF24C}"/>
              </a:ext>
            </a:extLst>
          </p:cNvPr>
          <p:cNvSpPr txBox="1">
            <a:spLocks/>
          </p:cNvSpPr>
          <p:nvPr/>
        </p:nvSpPr>
        <p:spPr>
          <a:xfrm>
            <a:off x="9654464" y="3748955"/>
            <a:ext cx="2627884" cy="235592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Complacency / </a:t>
            </a:r>
            <a:r>
              <a:rPr lang="en-US" dirty="0" err="1"/>
              <a:t>Flippening</a:t>
            </a:r>
            <a:r>
              <a:rPr lang="en-US" dirty="0"/>
              <a:t> / Uncertainty that Bitcoin is “the one”.</a:t>
            </a:r>
          </a:p>
          <a:p>
            <a:r>
              <a:rPr lang="en-US" dirty="0"/>
              <a:t>People like the features and cheap fees of other blockchains.</a:t>
            </a:r>
          </a:p>
        </p:txBody>
      </p:sp>
      <p:sp>
        <p:nvSpPr>
          <p:cNvPr id="3" name="Content Placeholder 2">
            <a:extLst>
              <a:ext uri="{FF2B5EF4-FFF2-40B4-BE49-F238E27FC236}">
                <a16:creationId xmlns:a16="http://schemas.microsoft.com/office/drawing/2014/main" id="{45420D39-8CD1-08E7-24CF-17D2216F978E}"/>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2264476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0CC05-1D8A-BF73-702B-76120AC7D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1ABDD-FD56-610E-FA4F-F09B58D4246C}"/>
              </a:ext>
            </a:extLst>
          </p:cNvPr>
          <p:cNvSpPr>
            <a:spLocks noGrp="1"/>
          </p:cNvSpPr>
          <p:nvPr>
            <p:ph type="title"/>
          </p:nvPr>
        </p:nvSpPr>
        <p:spPr>
          <a:xfrm>
            <a:off x="1022751" y="1836455"/>
            <a:ext cx="10146497" cy="3185090"/>
          </a:xfrm>
        </p:spPr>
        <p:txBody>
          <a:bodyPr>
            <a:normAutofit/>
          </a:bodyPr>
          <a:lstStyle/>
          <a:p>
            <a:pPr algn="ctr"/>
            <a:r>
              <a:rPr lang="en-US" sz="5400" dirty="0"/>
              <a:t>How to Get These BIPs</a:t>
            </a:r>
          </a:p>
        </p:txBody>
      </p:sp>
      <p:sp>
        <p:nvSpPr>
          <p:cNvPr id="4" name="Footer Placeholder 3">
            <a:extLst>
              <a:ext uri="{FF2B5EF4-FFF2-40B4-BE49-F238E27FC236}">
                <a16:creationId xmlns:a16="http://schemas.microsoft.com/office/drawing/2014/main" id="{BAD78173-6DAA-C75D-D5DC-4B701BEC8AEE}"/>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7CD5486E-FFD5-63D2-EDD5-BE707E4DD5F4}"/>
              </a:ext>
            </a:extLst>
          </p:cNvPr>
          <p:cNvSpPr>
            <a:spLocks noGrp="1"/>
          </p:cNvSpPr>
          <p:nvPr>
            <p:ph type="sldNum" sz="quarter" idx="12"/>
          </p:nvPr>
        </p:nvSpPr>
        <p:spPr/>
        <p:txBody>
          <a:bodyPr/>
          <a:lstStyle/>
          <a:p>
            <a:fld id="{B6877F82-84DC-415B-8D0D-0C674AA6E930}" type="slidenum">
              <a:rPr lang="en-US" smtClean="0"/>
              <a:t>74</a:t>
            </a:fld>
            <a:endParaRPr lang="en-US"/>
          </a:p>
        </p:txBody>
      </p:sp>
    </p:spTree>
    <p:extLst>
      <p:ext uri="{BB962C8B-B14F-4D97-AF65-F5344CB8AC3E}">
        <p14:creationId xmlns:p14="http://schemas.microsoft.com/office/powerpoint/2010/main" val="241460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05DE6-D0A3-C100-B205-521FF2672E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0C840-6D92-327C-6458-EE0B57777BB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75BBC0D-775F-40E9-59C1-334D622199B3}"/>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BE2FD0EF-401D-C5AE-028D-C032EEC6CB7F}"/>
              </a:ext>
            </a:extLst>
          </p:cNvPr>
          <p:cNvSpPr>
            <a:spLocks noGrp="1"/>
          </p:cNvSpPr>
          <p:nvPr>
            <p:ph type="sldNum" sz="quarter" idx="12"/>
          </p:nvPr>
        </p:nvSpPr>
        <p:spPr/>
        <p:txBody>
          <a:bodyPr/>
          <a:lstStyle/>
          <a:p>
            <a:fld id="{B6877F82-84DC-415B-8D0D-0C674AA6E930}" type="slidenum">
              <a:rPr lang="en-US" smtClean="0"/>
              <a:t>75</a:t>
            </a:fld>
            <a:endParaRPr lang="en-US"/>
          </a:p>
        </p:txBody>
      </p:sp>
      <p:sp>
        <p:nvSpPr>
          <p:cNvPr id="6" name="Rectangle 5">
            <a:extLst>
              <a:ext uri="{FF2B5EF4-FFF2-40B4-BE49-F238E27FC236}">
                <a16:creationId xmlns:a16="http://schemas.microsoft.com/office/drawing/2014/main" id="{B59F509F-42BA-A75B-5DB0-1A7821E6BFB2}"/>
              </a:ext>
            </a:extLst>
          </p:cNvPr>
          <p:cNvSpPr/>
          <p:nvPr/>
        </p:nvSpPr>
        <p:spPr>
          <a:xfrm>
            <a:off x="163040" y="1208314"/>
            <a:ext cx="11898332" cy="5558372"/>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66D48D9-5E8C-DC9E-26B8-30FFE5E628EB}"/>
              </a:ext>
            </a:extLst>
          </p:cNvPr>
          <p:cNvSpPr txBox="1">
            <a:spLocks/>
          </p:cNvSpPr>
          <p:nvPr/>
        </p:nvSpPr>
        <p:spPr>
          <a:xfrm>
            <a:off x="6310334" y="4800652"/>
            <a:ext cx="3925057" cy="1676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Taproot</a:t>
            </a:r>
          </a:p>
          <a:p>
            <a:pPr lvl="1"/>
            <a:r>
              <a:rPr lang="en-US"/>
              <a:t>Announced Jan 2018</a:t>
            </a:r>
          </a:p>
          <a:p>
            <a:pPr lvl="1"/>
            <a:r>
              <a:rPr lang="en-US"/>
              <a:t>Coded Oct 2020</a:t>
            </a:r>
          </a:p>
          <a:p>
            <a:pPr lvl="1"/>
            <a:r>
              <a:rPr lang="en-US"/>
              <a:t>Activated Nov 2021</a:t>
            </a:r>
            <a:endParaRPr lang="en-US" dirty="0"/>
          </a:p>
        </p:txBody>
      </p:sp>
      <p:sp>
        <p:nvSpPr>
          <p:cNvPr id="8" name="Rectangle 7">
            <a:extLst>
              <a:ext uri="{FF2B5EF4-FFF2-40B4-BE49-F238E27FC236}">
                <a16:creationId xmlns:a16="http://schemas.microsoft.com/office/drawing/2014/main" id="{C08AD19D-7524-5807-CC1F-8C964809BCB8}"/>
              </a:ext>
            </a:extLst>
          </p:cNvPr>
          <p:cNvSpPr/>
          <p:nvPr/>
        </p:nvSpPr>
        <p:spPr>
          <a:xfrm>
            <a:off x="266701" y="125858"/>
            <a:ext cx="6465872" cy="1082456"/>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C143E44-4254-B898-99C4-0547262DCFD7}"/>
              </a:ext>
            </a:extLst>
          </p:cNvPr>
          <p:cNvSpPr txBox="1">
            <a:spLocks/>
          </p:cNvSpPr>
          <p:nvPr/>
        </p:nvSpPr>
        <p:spPr>
          <a:xfrm>
            <a:off x="408213" y="275772"/>
            <a:ext cx="11283043" cy="81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Soft Fork Deadlock Problem</a:t>
            </a:r>
          </a:p>
        </p:txBody>
      </p:sp>
      <p:sp>
        <p:nvSpPr>
          <p:cNvPr id="10" name="Content Placeholder 2">
            <a:extLst>
              <a:ext uri="{FF2B5EF4-FFF2-40B4-BE49-F238E27FC236}">
                <a16:creationId xmlns:a16="http://schemas.microsoft.com/office/drawing/2014/main" id="{193FFE48-8693-009E-97D5-AB0110BCEFD9}"/>
              </a:ext>
            </a:extLst>
          </p:cNvPr>
          <p:cNvSpPr txBox="1">
            <a:spLocks/>
          </p:cNvSpPr>
          <p:nvPr/>
        </p:nvSpPr>
        <p:spPr>
          <a:xfrm>
            <a:off x="4275222" y="5664118"/>
            <a:ext cx="1801585" cy="47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20 Months</a:t>
            </a:r>
          </a:p>
        </p:txBody>
      </p:sp>
      <p:sp>
        <p:nvSpPr>
          <p:cNvPr id="11" name="Content Placeholder 2">
            <a:extLst>
              <a:ext uri="{FF2B5EF4-FFF2-40B4-BE49-F238E27FC236}">
                <a16:creationId xmlns:a16="http://schemas.microsoft.com/office/drawing/2014/main" id="{19851C9A-7E6F-9F6B-3404-A63316ED5583}"/>
              </a:ext>
            </a:extLst>
          </p:cNvPr>
          <p:cNvSpPr txBox="1">
            <a:spLocks/>
          </p:cNvSpPr>
          <p:nvPr/>
        </p:nvSpPr>
        <p:spPr>
          <a:xfrm>
            <a:off x="10227375" y="5591530"/>
            <a:ext cx="1801585" cy="47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46 Months</a:t>
            </a:r>
          </a:p>
        </p:txBody>
      </p:sp>
      <p:sp>
        <p:nvSpPr>
          <p:cNvPr id="12" name="Right Brace 11">
            <a:extLst>
              <a:ext uri="{FF2B5EF4-FFF2-40B4-BE49-F238E27FC236}">
                <a16:creationId xmlns:a16="http://schemas.microsoft.com/office/drawing/2014/main" id="{560935EE-8B49-C4A4-3D68-5E2FA63B7216}"/>
              </a:ext>
            </a:extLst>
          </p:cNvPr>
          <p:cNvSpPr/>
          <p:nvPr/>
        </p:nvSpPr>
        <p:spPr>
          <a:xfrm>
            <a:off x="3974808" y="5328705"/>
            <a:ext cx="251430" cy="1069519"/>
          </a:xfrm>
          <a:prstGeom prst="rightBrace">
            <a:avLst>
              <a:gd name="adj1" fmla="val 3787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D6D3F46F-E78E-76E2-B400-A66331D3CB89}"/>
              </a:ext>
            </a:extLst>
          </p:cNvPr>
          <p:cNvSpPr/>
          <p:nvPr/>
        </p:nvSpPr>
        <p:spPr>
          <a:xfrm>
            <a:off x="9926961" y="5293536"/>
            <a:ext cx="251430" cy="1069519"/>
          </a:xfrm>
          <a:prstGeom prst="rightBrace">
            <a:avLst>
              <a:gd name="adj1" fmla="val 3787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Table 11">
            <a:extLst>
              <a:ext uri="{FF2B5EF4-FFF2-40B4-BE49-F238E27FC236}">
                <a16:creationId xmlns:a16="http://schemas.microsoft.com/office/drawing/2014/main" id="{BFE249F9-6776-98F1-A6B2-E97B91A7F9D6}"/>
              </a:ext>
            </a:extLst>
          </p:cNvPr>
          <p:cNvGraphicFramePr>
            <a:graphicFrameLocks noGrp="1"/>
          </p:cNvGraphicFramePr>
          <p:nvPr/>
        </p:nvGraphicFramePr>
        <p:xfrm>
          <a:off x="1082534" y="1660660"/>
          <a:ext cx="8659224" cy="1431904"/>
        </p:xfrm>
        <a:graphic>
          <a:graphicData uri="http://schemas.openxmlformats.org/drawingml/2006/table">
            <a:tbl>
              <a:tblPr firstCol="1" bandRow="1">
                <a:tableStyleId>{5C22544A-7EE6-4342-B048-85BDC9FD1C3A}</a:tableStyleId>
              </a:tblPr>
              <a:tblGrid>
                <a:gridCol w="1082403">
                  <a:extLst>
                    <a:ext uri="{9D8B030D-6E8A-4147-A177-3AD203B41FA5}">
                      <a16:colId xmlns:a16="http://schemas.microsoft.com/office/drawing/2014/main" val="1962472240"/>
                    </a:ext>
                  </a:extLst>
                </a:gridCol>
                <a:gridCol w="1082403">
                  <a:extLst>
                    <a:ext uri="{9D8B030D-6E8A-4147-A177-3AD203B41FA5}">
                      <a16:colId xmlns:a16="http://schemas.microsoft.com/office/drawing/2014/main" val="3918106669"/>
                    </a:ext>
                  </a:extLst>
                </a:gridCol>
                <a:gridCol w="1082403">
                  <a:extLst>
                    <a:ext uri="{9D8B030D-6E8A-4147-A177-3AD203B41FA5}">
                      <a16:colId xmlns:a16="http://schemas.microsoft.com/office/drawing/2014/main" val="4193041647"/>
                    </a:ext>
                  </a:extLst>
                </a:gridCol>
                <a:gridCol w="1082403">
                  <a:extLst>
                    <a:ext uri="{9D8B030D-6E8A-4147-A177-3AD203B41FA5}">
                      <a16:colId xmlns:a16="http://schemas.microsoft.com/office/drawing/2014/main" val="2424521326"/>
                    </a:ext>
                  </a:extLst>
                </a:gridCol>
                <a:gridCol w="1082403">
                  <a:extLst>
                    <a:ext uri="{9D8B030D-6E8A-4147-A177-3AD203B41FA5}">
                      <a16:colId xmlns:a16="http://schemas.microsoft.com/office/drawing/2014/main" val="3499498031"/>
                    </a:ext>
                  </a:extLst>
                </a:gridCol>
                <a:gridCol w="1082403">
                  <a:extLst>
                    <a:ext uri="{9D8B030D-6E8A-4147-A177-3AD203B41FA5}">
                      <a16:colId xmlns:a16="http://schemas.microsoft.com/office/drawing/2014/main" val="3328407539"/>
                    </a:ext>
                  </a:extLst>
                </a:gridCol>
                <a:gridCol w="1082403">
                  <a:extLst>
                    <a:ext uri="{9D8B030D-6E8A-4147-A177-3AD203B41FA5}">
                      <a16:colId xmlns:a16="http://schemas.microsoft.com/office/drawing/2014/main" val="1040280834"/>
                    </a:ext>
                  </a:extLst>
                </a:gridCol>
                <a:gridCol w="1082403">
                  <a:extLst>
                    <a:ext uri="{9D8B030D-6E8A-4147-A177-3AD203B41FA5}">
                      <a16:colId xmlns:a16="http://schemas.microsoft.com/office/drawing/2014/main" val="2982646618"/>
                    </a:ext>
                  </a:extLst>
                </a:gridCol>
              </a:tblGrid>
              <a:tr h="715952">
                <a:tc>
                  <a:txBody>
                    <a:bodyPr/>
                    <a:lstStyle/>
                    <a:p>
                      <a:pPr algn="ctr"/>
                      <a:r>
                        <a:rPr lang="en-US" sz="2400" dirty="0"/>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505752"/>
                  </a:ext>
                </a:extLst>
              </a:tr>
              <a:tr h="715952">
                <a:tc>
                  <a:txBody>
                    <a:bodyPr/>
                    <a:lstStyle/>
                    <a:p>
                      <a:pPr algn="ctr"/>
                      <a:r>
                        <a:rPr lang="en-US" dirty="0"/>
                        <a:t># of Soft Forks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b="1" dirty="0">
                          <a:ln>
                            <a:solidFill>
                              <a:sysClr val="windowText" lastClr="000000"/>
                            </a:solidFill>
                          </a:ln>
                          <a:solidFill>
                            <a:srgbClr val="FF0000"/>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n>
                            <a:solidFill>
                              <a:sysClr val="windowText" lastClr="000000"/>
                            </a:solidFill>
                          </a:ln>
                          <a:solidFill>
                            <a:schemeClr val="bg1">
                              <a:lumMod val="75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a:ln>
                            <a:solidFill>
                              <a:sysClr val="windowText" lastClr="000000"/>
                            </a:solidFill>
                          </a:ln>
                          <a:solidFill>
                            <a:srgbClr val="00B050"/>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a:ln>
                            <a:solidFill>
                              <a:sysClr val="windowText" lastClr="000000"/>
                            </a:solidFill>
                          </a:ln>
                          <a:solidFill>
                            <a:srgbClr val="00B050"/>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n>
                            <a:solidFill>
                              <a:sysClr val="windowText" lastClr="000000"/>
                            </a:solidFill>
                          </a:ln>
                          <a:solidFill>
                            <a:schemeClr val="bg1">
                              <a:lumMod val="75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dirty="0">
                          <a:ln>
                            <a:solidFill>
                              <a:sysClr val="windowText" lastClr="000000"/>
                            </a:solidFill>
                          </a:ln>
                          <a:solidFill>
                            <a:srgbClr val="00B050"/>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b="1" dirty="0">
                          <a:ln>
                            <a:solidFill>
                              <a:sysClr val="windowText" lastClr="000000"/>
                            </a:solidFill>
                          </a:ln>
                          <a:solidFill>
                            <a:schemeClr val="accent2">
                              <a:lumMod val="60000"/>
                              <a:lumOff val="40000"/>
                            </a:schemeClr>
                          </a:solidFill>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76571"/>
                  </a:ext>
                </a:extLst>
              </a:tr>
            </a:tbl>
          </a:graphicData>
        </a:graphic>
      </p:graphicFrame>
      <p:sp>
        <p:nvSpPr>
          <p:cNvPr id="15" name="Content Placeholder 2">
            <a:extLst>
              <a:ext uri="{FF2B5EF4-FFF2-40B4-BE49-F238E27FC236}">
                <a16:creationId xmlns:a16="http://schemas.microsoft.com/office/drawing/2014/main" id="{0EA3D214-A17F-FB6D-A619-8B40024844B0}"/>
              </a:ext>
            </a:extLst>
          </p:cNvPr>
          <p:cNvSpPr txBox="1">
            <a:spLocks/>
          </p:cNvSpPr>
          <p:nvPr/>
        </p:nvSpPr>
        <p:spPr>
          <a:xfrm>
            <a:off x="358179" y="4800652"/>
            <a:ext cx="4985656" cy="16765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SegWit</a:t>
            </a:r>
            <a:endParaRPr lang="en-US" dirty="0"/>
          </a:p>
          <a:p>
            <a:pPr lvl="1"/>
            <a:r>
              <a:rPr lang="en-US" dirty="0"/>
              <a:t>Announced Dec 2015</a:t>
            </a:r>
          </a:p>
          <a:p>
            <a:pPr lvl="1"/>
            <a:r>
              <a:rPr lang="en-US" dirty="0"/>
              <a:t>Coded Oct 2016</a:t>
            </a:r>
          </a:p>
          <a:p>
            <a:pPr lvl="1"/>
            <a:r>
              <a:rPr lang="en-US" dirty="0"/>
              <a:t>Activated Aug 2017</a:t>
            </a:r>
          </a:p>
        </p:txBody>
      </p:sp>
      <p:graphicFrame>
        <p:nvGraphicFramePr>
          <p:cNvPr id="16" name="Table 11">
            <a:extLst>
              <a:ext uri="{FF2B5EF4-FFF2-40B4-BE49-F238E27FC236}">
                <a16:creationId xmlns:a16="http://schemas.microsoft.com/office/drawing/2014/main" id="{B5785A69-3458-3E36-5FFD-F1FC537E2FFB}"/>
              </a:ext>
            </a:extLst>
          </p:cNvPr>
          <p:cNvGraphicFramePr>
            <a:graphicFrameLocks noGrp="1"/>
          </p:cNvGraphicFramePr>
          <p:nvPr/>
        </p:nvGraphicFramePr>
        <p:xfrm>
          <a:off x="1082534" y="3157219"/>
          <a:ext cx="8659224" cy="1431904"/>
        </p:xfrm>
        <a:graphic>
          <a:graphicData uri="http://schemas.openxmlformats.org/drawingml/2006/table">
            <a:tbl>
              <a:tblPr firstCol="1" bandRow="1">
                <a:tableStyleId>{5C22544A-7EE6-4342-B048-85BDC9FD1C3A}</a:tableStyleId>
              </a:tblPr>
              <a:tblGrid>
                <a:gridCol w="1082403">
                  <a:extLst>
                    <a:ext uri="{9D8B030D-6E8A-4147-A177-3AD203B41FA5}">
                      <a16:colId xmlns:a16="http://schemas.microsoft.com/office/drawing/2014/main" val="1962472240"/>
                    </a:ext>
                  </a:extLst>
                </a:gridCol>
                <a:gridCol w="1082403">
                  <a:extLst>
                    <a:ext uri="{9D8B030D-6E8A-4147-A177-3AD203B41FA5}">
                      <a16:colId xmlns:a16="http://schemas.microsoft.com/office/drawing/2014/main" val="4193041647"/>
                    </a:ext>
                  </a:extLst>
                </a:gridCol>
                <a:gridCol w="1082403">
                  <a:extLst>
                    <a:ext uri="{9D8B030D-6E8A-4147-A177-3AD203B41FA5}">
                      <a16:colId xmlns:a16="http://schemas.microsoft.com/office/drawing/2014/main" val="2424521326"/>
                    </a:ext>
                  </a:extLst>
                </a:gridCol>
                <a:gridCol w="1082403">
                  <a:extLst>
                    <a:ext uri="{9D8B030D-6E8A-4147-A177-3AD203B41FA5}">
                      <a16:colId xmlns:a16="http://schemas.microsoft.com/office/drawing/2014/main" val="3499498031"/>
                    </a:ext>
                  </a:extLst>
                </a:gridCol>
                <a:gridCol w="1082403">
                  <a:extLst>
                    <a:ext uri="{9D8B030D-6E8A-4147-A177-3AD203B41FA5}">
                      <a16:colId xmlns:a16="http://schemas.microsoft.com/office/drawing/2014/main" val="3328407539"/>
                    </a:ext>
                  </a:extLst>
                </a:gridCol>
                <a:gridCol w="1082403">
                  <a:extLst>
                    <a:ext uri="{9D8B030D-6E8A-4147-A177-3AD203B41FA5}">
                      <a16:colId xmlns:a16="http://schemas.microsoft.com/office/drawing/2014/main" val="1040280834"/>
                    </a:ext>
                  </a:extLst>
                </a:gridCol>
                <a:gridCol w="1082403">
                  <a:extLst>
                    <a:ext uri="{9D8B030D-6E8A-4147-A177-3AD203B41FA5}">
                      <a16:colId xmlns:a16="http://schemas.microsoft.com/office/drawing/2014/main" val="2982646618"/>
                    </a:ext>
                  </a:extLst>
                </a:gridCol>
                <a:gridCol w="1082403">
                  <a:extLst>
                    <a:ext uri="{9D8B030D-6E8A-4147-A177-3AD203B41FA5}">
                      <a16:colId xmlns:a16="http://schemas.microsoft.com/office/drawing/2014/main" val="3507746376"/>
                    </a:ext>
                  </a:extLst>
                </a:gridCol>
              </a:tblGrid>
              <a:tr h="715952">
                <a:tc>
                  <a:txBody>
                    <a:bodyPr/>
                    <a:lstStyle/>
                    <a:p>
                      <a:pPr algn="ctr"/>
                      <a:r>
                        <a:rPr lang="en-US" sz="2400" dirty="0"/>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8505752"/>
                  </a:ext>
                </a:extLst>
              </a:tr>
              <a:tr h="715952">
                <a:tc>
                  <a:txBody>
                    <a:bodyPr/>
                    <a:lstStyle/>
                    <a:p>
                      <a:pPr algn="ctr"/>
                      <a:r>
                        <a:rPr lang="en-US" dirty="0"/>
                        <a:t># of Soft Forks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ln>
                            <a:solidFill>
                              <a:sysClr val="windowText" lastClr="000000"/>
                            </a:solidFill>
                          </a:ln>
                          <a:solidFill>
                            <a:srgbClr val="00B0F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n>
                            <a:solidFill>
                              <a:sysClr val="windowText" lastClr="000000"/>
                            </a:solidFill>
                          </a:ln>
                          <a:solidFill>
                            <a:schemeClr val="bg1">
                              <a:lumMod val="75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n>
                            <a:solidFill>
                              <a:sysClr val="windowText" lastClr="000000"/>
                            </a:solidFill>
                          </a:ln>
                          <a:solidFill>
                            <a:schemeClr val="bg1">
                              <a:lumMod val="75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solidFill>
                              <a:sysClr val="windowText" lastClr="000000"/>
                            </a:solidFill>
                          </a:ln>
                          <a:solidFill>
                            <a:prstClr val="white">
                              <a:lumMod val="75000"/>
                            </a:prstClr>
                          </a:solidFill>
                          <a:effectLst/>
                          <a:uLnTx/>
                          <a:uFillTx/>
                          <a:latin typeface="Calibri" panose="020F0502020204030204"/>
                          <a:ea typeface="+mn-ea"/>
                          <a:cs typeface="+mn-cs"/>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b="1" dirty="0">
                          <a:ln>
                            <a:solidFill>
                              <a:sysClr val="windowText" lastClr="000000"/>
                            </a:solidFill>
                          </a:ln>
                          <a:solidFill>
                            <a:srgbClr val="00B0F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ln>
                            <a:solidFill>
                              <a:sysClr val="windowText" lastClr="000000"/>
                            </a:solidFill>
                          </a:ln>
                          <a:solidFill>
                            <a:schemeClr val="bg1">
                              <a:lumMod val="75000"/>
                            </a:schemeClr>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solidFill>
                              <a:sysClr val="windowText" lastClr="000000"/>
                            </a:solidFill>
                          </a:ln>
                          <a:solidFill>
                            <a:prstClr val="white">
                              <a:lumMod val="75000"/>
                            </a:prstClr>
                          </a:solidFill>
                          <a:effectLst/>
                          <a:uLnTx/>
                          <a:uFillTx/>
                          <a:latin typeface="+mn-lt"/>
                          <a:ea typeface="+mn-ea"/>
                          <a:cs typeface="+mn-cs"/>
                        </a:rPr>
                        <a:t>0</a:t>
                      </a:r>
                      <a:endParaRPr kumimoji="0" lang="en-US" sz="3200" b="1" i="0" u="none" strike="noStrike" kern="1200" cap="none" spc="0" normalizeH="0" baseline="0" noProof="0" dirty="0">
                        <a:ln>
                          <a:solidFill>
                            <a:sysClr val="windowText" lastClr="000000"/>
                          </a:solidFill>
                        </a:ln>
                        <a:solidFill>
                          <a:srgbClr val="00B0F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(Presumably)</a:t>
                      </a:r>
                      <a:endParaRPr kumimoji="0" lang="en-US" sz="1050" b="1" i="0" u="none" strike="noStrike" kern="120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76571"/>
                  </a:ext>
                </a:extLst>
              </a:tr>
            </a:tbl>
          </a:graphicData>
        </a:graphic>
      </p:graphicFrame>
      <p:sp>
        <p:nvSpPr>
          <p:cNvPr id="17" name="Content Placeholder 2">
            <a:extLst>
              <a:ext uri="{FF2B5EF4-FFF2-40B4-BE49-F238E27FC236}">
                <a16:creationId xmlns:a16="http://schemas.microsoft.com/office/drawing/2014/main" id="{C4518619-E13D-A5A0-A169-5CBEE1633BFD}"/>
              </a:ext>
            </a:extLst>
          </p:cNvPr>
          <p:cNvSpPr txBox="1">
            <a:spLocks/>
          </p:cNvSpPr>
          <p:nvPr/>
        </p:nvSpPr>
        <p:spPr>
          <a:xfrm>
            <a:off x="10415565" y="3636406"/>
            <a:ext cx="331504" cy="47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a:t>
            </a:r>
          </a:p>
        </p:txBody>
      </p:sp>
      <p:sp>
        <p:nvSpPr>
          <p:cNvPr id="18" name="Content Placeholder 2">
            <a:extLst>
              <a:ext uri="{FF2B5EF4-FFF2-40B4-BE49-F238E27FC236}">
                <a16:creationId xmlns:a16="http://schemas.microsoft.com/office/drawing/2014/main" id="{534B6D74-38CE-DF72-C27B-14BAE4E50171}"/>
              </a:ext>
            </a:extLst>
          </p:cNvPr>
          <p:cNvSpPr txBox="1">
            <a:spLocks/>
          </p:cNvSpPr>
          <p:nvPr/>
        </p:nvSpPr>
        <p:spPr>
          <a:xfrm>
            <a:off x="10307381" y="2139847"/>
            <a:ext cx="547871" cy="473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16</a:t>
            </a:r>
          </a:p>
        </p:txBody>
      </p:sp>
      <p:sp>
        <p:nvSpPr>
          <p:cNvPr id="19" name="TextBox 18">
            <a:extLst>
              <a:ext uri="{FF2B5EF4-FFF2-40B4-BE49-F238E27FC236}">
                <a16:creationId xmlns:a16="http://schemas.microsoft.com/office/drawing/2014/main" id="{0D4A3884-BA44-457D-555C-8D390AC688FE}"/>
              </a:ext>
            </a:extLst>
          </p:cNvPr>
          <p:cNvSpPr txBox="1"/>
          <p:nvPr/>
        </p:nvSpPr>
        <p:spPr>
          <a:xfrm>
            <a:off x="3077030" y="1036431"/>
            <a:ext cx="6168570" cy="369332"/>
          </a:xfrm>
          <a:prstGeom prst="rect">
            <a:avLst/>
          </a:prstGeom>
          <a:solidFill>
            <a:schemeClr val="bg1">
              <a:lumMod val="95000"/>
            </a:schemeClr>
          </a:solidFill>
          <a:ln>
            <a:solidFill>
              <a:schemeClr val="tx1"/>
            </a:solidFill>
          </a:ln>
        </p:spPr>
        <p:txBody>
          <a:bodyPr wrap="square" rtlCol="0">
            <a:spAutoFit/>
          </a:bodyPr>
          <a:lstStyle/>
          <a:p>
            <a:pPr algn="ctr"/>
            <a:r>
              <a:rPr lang="en-US" dirty="0"/>
              <a:t>Bitcoin Development has slowed to a crawl – because of 2017!</a:t>
            </a:r>
          </a:p>
        </p:txBody>
      </p:sp>
      <p:cxnSp>
        <p:nvCxnSpPr>
          <p:cNvPr id="21" name="Straight Connector 20">
            <a:extLst>
              <a:ext uri="{FF2B5EF4-FFF2-40B4-BE49-F238E27FC236}">
                <a16:creationId xmlns:a16="http://schemas.microsoft.com/office/drawing/2014/main" id="{D5DE4277-D715-7681-5440-7483E8EE7F09}"/>
              </a:ext>
            </a:extLst>
          </p:cNvPr>
          <p:cNvCxnSpPr>
            <a:cxnSpLocks/>
          </p:cNvCxnSpPr>
          <p:nvPr/>
        </p:nvCxnSpPr>
        <p:spPr>
          <a:xfrm>
            <a:off x="9860664" y="3140441"/>
            <a:ext cx="14413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7E6679-A6B4-856C-B342-8E8F62E5F25C}"/>
              </a:ext>
            </a:extLst>
          </p:cNvPr>
          <p:cNvCxnSpPr>
            <a:cxnSpLocks/>
          </p:cNvCxnSpPr>
          <p:nvPr/>
        </p:nvCxnSpPr>
        <p:spPr>
          <a:xfrm flipV="1">
            <a:off x="6047012" y="4800652"/>
            <a:ext cx="0" cy="1803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412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E8A82-FA56-28AE-94CB-AE14C8A08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ACA28-0087-B2BF-30AB-5CAE1D836A19}"/>
              </a:ext>
            </a:extLst>
          </p:cNvPr>
          <p:cNvSpPr>
            <a:spLocks noGrp="1"/>
          </p:cNvSpPr>
          <p:nvPr>
            <p:ph type="title"/>
          </p:nvPr>
        </p:nvSpPr>
        <p:spPr/>
        <p:txBody>
          <a:bodyPr/>
          <a:lstStyle/>
          <a:p>
            <a:r>
              <a:rPr lang="en-US" dirty="0"/>
              <a:t>Modern Soft Fork Activation</a:t>
            </a:r>
          </a:p>
        </p:txBody>
      </p:sp>
      <p:sp>
        <p:nvSpPr>
          <p:cNvPr id="3" name="Content Placeholder 2">
            <a:extLst>
              <a:ext uri="{FF2B5EF4-FFF2-40B4-BE49-F238E27FC236}">
                <a16:creationId xmlns:a16="http://schemas.microsoft.com/office/drawing/2014/main" id="{CFB0E4E3-97F4-0EAE-FBC7-62E9C92751DD}"/>
              </a:ext>
            </a:extLst>
          </p:cNvPr>
          <p:cNvSpPr>
            <a:spLocks noGrp="1"/>
          </p:cNvSpPr>
          <p:nvPr>
            <p:ph idx="1"/>
          </p:nvPr>
        </p:nvSpPr>
        <p:spPr/>
        <p:txBody>
          <a:bodyPr>
            <a:normAutofit/>
          </a:bodyPr>
          <a:lstStyle/>
          <a:p>
            <a:r>
              <a:rPr lang="en-US" dirty="0"/>
              <a:t>The fate of 118</a:t>
            </a:r>
          </a:p>
          <a:p>
            <a:r>
              <a:rPr lang="en-US" dirty="0"/>
              <a:t>The fate of 119</a:t>
            </a:r>
          </a:p>
          <a:p>
            <a:r>
              <a:rPr lang="en-US" dirty="0"/>
              <a:t>If we always refuse to act, out of fear of making an error – that itself is a pretty grave error.</a:t>
            </a:r>
          </a:p>
          <a:p>
            <a:r>
              <a:rPr lang="en-US" dirty="0"/>
              <a:t>If we always defer – it will create politics and chaos.</a:t>
            </a:r>
          </a:p>
          <a:p>
            <a:r>
              <a:rPr lang="en-US" dirty="0"/>
              <a:t>Miners must get involved and learn the issues.</a:t>
            </a:r>
          </a:p>
          <a:p>
            <a:r>
              <a:rPr lang="en-US" dirty="0"/>
              <a:t>Not everyone can be a specialist – by definition. But you can force 2-3 independent specialists to compete for your attention.</a:t>
            </a:r>
          </a:p>
        </p:txBody>
      </p:sp>
      <p:sp>
        <p:nvSpPr>
          <p:cNvPr id="4" name="Footer Placeholder 3">
            <a:extLst>
              <a:ext uri="{FF2B5EF4-FFF2-40B4-BE49-F238E27FC236}">
                <a16:creationId xmlns:a16="http://schemas.microsoft.com/office/drawing/2014/main" id="{FF17E3B1-D1C5-8BCD-9748-D25CC2C68DF1}"/>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F93D8002-69E7-8CA0-8386-A7AAFF241579}"/>
              </a:ext>
            </a:extLst>
          </p:cNvPr>
          <p:cNvSpPr>
            <a:spLocks noGrp="1"/>
          </p:cNvSpPr>
          <p:nvPr>
            <p:ph type="sldNum" sz="quarter" idx="12"/>
          </p:nvPr>
        </p:nvSpPr>
        <p:spPr/>
        <p:txBody>
          <a:bodyPr/>
          <a:lstStyle/>
          <a:p>
            <a:fld id="{B6877F82-84DC-415B-8D0D-0C674AA6E930}" type="slidenum">
              <a:rPr lang="en-US" smtClean="0"/>
              <a:t>76</a:t>
            </a:fld>
            <a:endParaRPr lang="en-US"/>
          </a:p>
        </p:txBody>
      </p:sp>
    </p:spTree>
    <p:extLst>
      <p:ext uri="{BB962C8B-B14F-4D97-AF65-F5344CB8AC3E}">
        <p14:creationId xmlns:p14="http://schemas.microsoft.com/office/powerpoint/2010/main" val="4264966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67F7F-296B-5E8C-9D29-23D09C5B5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A4FD7D-335C-EB52-41F2-C183A296114C}"/>
              </a:ext>
            </a:extLst>
          </p:cNvPr>
          <p:cNvSpPr>
            <a:spLocks noGrp="1"/>
          </p:cNvSpPr>
          <p:nvPr>
            <p:ph type="title"/>
          </p:nvPr>
        </p:nvSpPr>
        <p:spPr/>
        <p:txBody>
          <a:bodyPr/>
          <a:lstStyle/>
          <a:p>
            <a:r>
              <a:rPr lang="en-US" dirty="0"/>
              <a:t>How to Get BIPs 300/301</a:t>
            </a:r>
          </a:p>
        </p:txBody>
      </p:sp>
      <p:sp>
        <p:nvSpPr>
          <p:cNvPr id="3" name="Content Placeholder 2">
            <a:extLst>
              <a:ext uri="{FF2B5EF4-FFF2-40B4-BE49-F238E27FC236}">
                <a16:creationId xmlns:a16="http://schemas.microsoft.com/office/drawing/2014/main" id="{3C03703E-34B1-879D-017F-592281F00EA4}"/>
              </a:ext>
            </a:extLst>
          </p:cNvPr>
          <p:cNvSpPr>
            <a:spLocks noGrp="1"/>
          </p:cNvSpPr>
          <p:nvPr>
            <p:ph idx="1"/>
          </p:nvPr>
        </p:nvSpPr>
        <p:spPr/>
        <p:txBody>
          <a:bodyPr/>
          <a:lstStyle/>
          <a:p>
            <a:pPr marL="514350" indent="-514350">
              <a:buFont typeface="+mj-lt"/>
              <a:buAutoNum type="arabicPeriod"/>
            </a:pPr>
            <a:r>
              <a:rPr lang="en-US"/>
              <a:t>Specifically, </a:t>
            </a:r>
            <a:r>
              <a:rPr lang="en-US" b="1">
                <a:ln>
                  <a:solidFill>
                    <a:sysClr val="windowText" lastClr="000000"/>
                  </a:solidFill>
                </a:ln>
                <a:solidFill>
                  <a:srgbClr val="FF0000"/>
                </a:solidFill>
              </a:rPr>
              <a:t>SoftFork deadlock problem</a:t>
            </a:r>
            <a:r>
              <a:rPr lang="en-US">
                <a:ln>
                  <a:solidFill>
                    <a:sysClr val="windowText" lastClr="000000"/>
                  </a:solidFill>
                </a:ln>
                <a:solidFill>
                  <a:srgbClr val="FF0000"/>
                </a:solidFill>
              </a:rPr>
              <a:t> </a:t>
            </a:r>
            <a:r>
              <a:rPr lang="en-US"/>
              <a:t>– </a:t>
            </a:r>
            <a:br>
              <a:rPr lang="en-US"/>
            </a:br>
            <a:r>
              <a:rPr lang="en-US"/>
              <a:t>  2017-era Miners created this problem,</a:t>
            </a:r>
            <a:br>
              <a:rPr lang="en-US"/>
            </a:br>
            <a:r>
              <a:rPr lang="en-US"/>
              <a:t>  can be solved with leadership from &gt;50% hashpower (a few pools).</a:t>
            </a:r>
            <a:br>
              <a:rPr lang="en-US"/>
            </a:br>
            <a:r>
              <a:rPr lang="en-US"/>
              <a:t>  Can be solved once-and-for-all.</a:t>
            </a:r>
          </a:p>
          <a:p>
            <a:pPr marL="514350" indent="-514350">
              <a:buFont typeface="+mj-lt"/>
              <a:buAutoNum type="arabicPeriod"/>
            </a:pPr>
            <a:r>
              <a:rPr lang="en-US"/>
              <a:t>Requires better Pool </a:t>
            </a:r>
            <a:r>
              <a:rPr lang="en-US">
                <a:sym typeface="Wingdings" panose="05000000000000000000" pitchFamily="2" charset="2"/>
              </a:rPr>
              <a:t> Hasher </a:t>
            </a:r>
            <a:r>
              <a:rPr lang="en-US" b="1">
                <a:ln>
                  <a:solidFill>
                    <a:sysClr val="windowText" lastClr="000000"/>
                  </a:solidFill>
                </a:ln>
                <a:solidFill>
                  <a:srgbClr val="00B0F0"/>
                </a:solidFill>
                <a:sym typeface="Wingdings" panose="05000000000000000000" pitchFamily="2" charset="2"/>
              </a:rPr>
              <a:t>communication</a:t>
            </a:r>
            <a:r>
              <a:rPr lang="en-US">
                <a:sym typeface="Wingdings" panose="05000000000000000000" pitchFamily="2" charset="2"/>
              </a:rPr>
              <a:t>.</a:t>
            </a:r>
            <a:br>
              <a:rPr lang="en-US">
                <a:sym typeface="Wingdings" panose="05000000000000000000" pitchFamily="2" charset="2"/>
              </a:rPr>
            </a:br>
            <a:r>
              <a:rPr lang="en-US">
                <a:sym typeface="Wingdings" panose="05000000000000000000" pitchFamily="2" charset="2"/>
              </a:rPr>
              <a:t>   And willingness to switch pools.</a:t>
            </a:r>
            <a:br>
              <a:rPr lang="en-US">
                <a:sym typeface="Wingdings" panose="05000000000000000000" pitchFamily="2" charset="2"/>
              </a:rPr>
            </a:br>
            <a:r>
              <a:rPr lang="en-US">
                <a:sym typeface="Wingdings" panose="05000000000000000000" pitchFamily="2" charset="2"/>
              </a:rPr>
              <a:t>   Or even punitively destroy a pool, retroactively.</a:t>
            </a:r>
          </a:p>
          <a:p>
            <a:pPr marL="514350" indent="-514350">
              <a:buFont typeface="+mj-lt"/>
              <a:buAutoNum type="arabicPeriod"/>
            </a:pPr>
            <a:r>
              <a:rPr lang="en-US">
                <a:sym typeface="Wingdings" panose="05000000000000000000" pitchFamily="2" charset="2"/>
              </a:rPr>
              <a:t>Someone has to take </a:t>
            </a:r>
            <a:r>
              <a:rPr lang="en-US" b="1">
                <a:ln>
                  <a:solidFill>
                    <a:sysClr val="windowText" lastClr="000000"/>
                  </a:solidFill>
                </a:ln>
                <a:solidFill>
                  <a:srgbClr val="FFFF00"/>
                </a:solidFill>
                <a:sym typeface="Wingdings" panose="05000000000000000000" pitchFamily="2" charset="2"/>
              </a:rPr>
              <a:t>responsibility</a:t>
            </a:r>
            <a:r>
              <a:rPr lang="en-US">
                <a:sym typeface="Wingdings" panose="05000000000000000000" pitchFamily="2" charset="2"/>
              </a:rPr>
              <a:t> – and its YOU!</a:t>
            </a:r>
            <a:br>
              <a:rPr lang="en-US">
                <a:sym typeface="Wingdings" panose="05000000000000000000" pitchFamily="2" charset="2"/>
              </a:rPr>
            </a:br>
            <a:r>
              <a:rPr lang="en-US">
                <a:sym typeface="Wingdings" panose="05000000000000000000" pitchFamily="2" charset="2"/>
              </a:rPr>
              <a:t>   Long run, you will suffer the most… if Bitcoin underperforms.</a:t>
            </a:r>
            <a:endParaRPr lang="en-US" dirty="0"/>
          </a:p>
        </p:txBody>
      </p:sp>
      <p:sp>
        <p:nvSpPr>
          <p:cNvPr id="4" name="Footer Placeholder 3">
            <a:extLst>
              <a:ext uri="{FF2B5EF4-FFF2-40B4-BE49-F238E27FC236}">
                <a16:creationId xmlns:a16="http://schemas.microsoft.com/office/drawing/2014/main" id="{3A429A94-D884-A52F-E969-7799CAB6023B}"/>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75510C2C-50EF-D415-0D44-2885870228C4}"/>
              </a:ext>
            </a:extLst>
          </p:cNvPr>
          <p:cNvSpPr>
            <a:spLocks noGrp="1"/>
          </p:cNvSpPr>
          <p:nvPr>
            <p:ph type="sldNum" sz="quarter" idx="12"/>
          </p:nvPr>
        </p:nvSpPr>
        <p:spPr/>
        <p:txBody>
          <a:bodyPr/>
          <a:lstStyle/>
          <a:p>
            <a:fld id="{B6877F82-84DC-415B-8D0D-0C674AA6E930}" type="slidenum">
              <a:rPr lang="en-US" smtClean="0"/>
              <a:t>77</a:t>
            </a:fld>
            <a:endParaRPr lang="en-US"/>
          </a:p>
        </p:txBody>
      </p:sp>
    </p:spTree>
    <p:extLst>
      <p:ext uri="{BB962C8B-B14F-4D97-AF65-F5344CB8AC3E}">
        <p14:creationId xmlns:p14="http://schemas.microsoft.com/office/powerpoint/2010/main" val="733293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F552F-AD67-CBB9-63F1-AC568F5239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7626E-E370-0915-B201-7F2A3439E538}"/>
              </a:ext>
            </a:extLst>
          </p:cNvPr>
          <p:cNvSpPr>
            <a:spLocks noGrp="1"/>
          </p:cNvSpPr>
          <p:nvPr>
            <p:ph type="title"/>
          </p:nvPr>
        </p:nvSpPr>
        <p:spPr/>
        <p:txBody>
          <a:bodyPr/>
          <a:lstStyle/>
          <a:p>
            <a:r>
              <a:rPr lang="en-US" dirty="0"/>
              <a:t>Supporters and Detractors</a:t>
            </a:r>
          </a:p>
        </p:txBody>
      </p:sp>
      <p:graphicFrame>
        <p:nvGraphicFramePr>
          <p:cNvPr id="6" name="Content Placeholder 5">
            <a:extLst>
              <a:ext uri="{FF2B5EF4-FFF2-40B4-BE49-F238E27FC236}">
                <a16:creationId xmlns:a16="http://schemas.microsoft.com/office/drawing/2014/main" id="{DBBA8574-31BD-D1D2-AEB9-D994FDB208E7}"/>
              </a:ext>
            </a:extLst>
          </p:cNvPr>
          <p:cNvGraphicFramePr>
            <a:graphicFrameLocks noGrp="1"/>
          </p:cNvGraphicFramePr>
          <p:nvPr>
            <p:ph idx="1"/>
          </p:nvPr>
        </p:nvGraphicFramePr>
        <p:xfrm>
          <a:off x="569119" y="925436"/>
          <a:ext cx="11053761" cy="5034280"/>
        </p:xfrm>
        <a:graphic>
          <a:graphicData uri="http://schemas.openxmlformats.org/drawingml/2006/table">
            <a:tbl>
              <a:tblPr firstRow="1" firstCol="1" bandRow="1">
                <a:tableStyleId>{5C22544A-7EE6-4342-B048-85BDC9FD1C3A}</a:tableStyleId>
              </a:tblPr>
              <a:tblGrid>
                <a:gridCol w="1542485">
                  <a:extLst>
                    <a:ext uri="{9D8B030D-6E8A-4147-A177-3AD203B41FA5}">
                      <a16:colId xmlns:a16="http://schemas.microsoft.com/office/drawing/2014/main" val="3180842274"/>
                    </a:ext>
                  </a:extLst>
                </a:gridCol>
                <a:gridCol w="4194928">
                  <a:extLst>
                    <a:ext uri="{9D8B030D-6E8A-4147-A177-3AD203B41FA5}">
                      <a16:colId xmlns:a16="http://schemas.microsoft.com/office/drawing/2014/main" val="3772137604"/>
                    </a:ext>
                  </a:extLst>
                </a:gridCol>
                <a:gridCol w="5316348">
                  <a:extLst>
                    <a:ext uri="{9D8B030D-6E8A-4147-A177-3AD203B41FA5}">
                      <a16:colId xmlns:a16="http://schemas.microsoft.com/office/drawing/2014/main" val="452900406"/>
                    </a:ext>
                  </a:extLst>
                </a:gridCol>
              </a:tblGrid>
              <a:tr h="370840">
                <a:tc>
                  <a:txBody>
                    <a:bodyPr/>
                    <a:lstStyle/>
                    <a:p>
                      <a:endParaRPr lang="en-US"/>
                    </a:p>
                  </a:txBody>
                  <a:tcPr/>
                </a:tc>
                <a:tc>
                  <a:txBody>
                    <a:bodyPr/>
                    <a:lstStyle/>
                    <a:p>
                      <a:r>
                        <a:rPr lang="en-US" dirty="0"/>
                        <a:t>Supporters</a:t>
                      </a:r>
                    </a:p>
                  </a:txBody>
                  <a:tcPr/>
                </a:tc>
                <a:tc>
                  <a:txBody>
                    <a:bodyPr/>
                    <a:lstStyle/>
                    <a:p>
                      <a:r>
                        <a:rPr lang="en-US" dirty="0"/>
                        <a:t>Detractors</a:t>
                      </a:r>
                    </a:p>
                  </a:txBody>
                  <a:tcPr/>
                </a:tc>
                <a:extLst>
                  <a:ext uri="{0D108BD9-81ED-4DB2-BD59-A6C34878D82A}">
                    <a16:rowId xmlns:a16="http://schemas.microsoft.com/office/drawing/2014/main" val="1369637514"/>
                  </a:ext>
                </a:extLst>
              </a:tr>
              <a:tr h="370840">
                <a:tc>
                  <a:txBody>
                    <a:bodyPr/>
                    <a:lstStyle/>
                    <a:p>
                      <a:r>
                        <a:rPr lang="en-US" dirty="0"/>
                        <a:t>Theorists</a:t>
                      </a:r>
                    </a:p>
                  </a:txBody>
                  <a:tcPr/>
                </a:tc>
                <a:tc>
                  <a:txBody>
                    <a:bodyPr/>
                    <a:lstStyle/>
                    <a:p>
                      <a:pPr algn="ctr"/>
                      <a:r>
                        <a:rPr lang="en-US" sz="3600" b="1" dirty="0"/>
                        <a:t>Many Tech Elite</a:t>
                      </a:r>
                      <a:br>
                        <a:rPr lang="en-US" sz="2000" dirty="0"/>
                      </a:br>
                      <a:r>
                        <a:rPr lang="en-US" sz="2000" dirty="0"/>
                        <a:t>( visit LayerTwoLabs.com/friends )</a:t>
                      </a:r>
                    </a:p>
                  </a:txBody>
                  <a:tcPr anchor="ctr"/>
                </a:tc>
                <a:tc>
                  <a:txBody>
                    <a:bodyPr/>
                    <a:lstStyle/>
                    <a:p>
                      <a:pPr algn="ctr"/>
                      <a:r>
                        <a:rPr lang="en-US" sz="2800" b="1" dirty="0"/>
                        <a:t>Hopelessly Confused</a:t>
                      </a:r>
                      <a:br>
                        <a:rPr lang="en-US" dirty="0"/>
                      </a:br>
                      <a:br>
                        <a:rPr lang="en-US" dirty="0"/>
                      </a:br>
                      <a:r>
                        <a:rPr lang="en-US" dirty="0"/>
                        <a:t>The main concern is Billions of Revenue, may cost miners $40k , which may harm small miners.</a:t>
                      </a:r>
                      <a:br>
                        <a:rPr lang="en-US" dirty="0"/>
                      </a:br>
                      <a:br>
                        <a:rPr lang="en-US" dirty="0"/>
                      </a:br>
                      <a:r>
                        <a:rPr lang="en-US" dirty="0"/>
                        <a:t>(None of that is true.)</a:t>
                      </a:r>
                    </a:p>
                  </a:txBody>
                  <a:tcPr anchor="ctr"/>
                </a:tc>
                <a:extLst>
                  <a:ext uri="{0D108BD9-81ED-4DB2-BD59-A6C34878D82A}">
                    <a16:rowId xmlns:a16="http://schemas.microsoft.com/office/drawing/2014/main" val="720125795"/>
                  </a:ext>
                </a:extLst>
              </a:tr>
              <a:tr h="370840">
                <a:tc>
                  <a:txBody>
                    <a:bodyPr/>
                    <a:lstStyle/>
                    <a:p>
                      <a:r>
                        <a:rPr lang="en-US" dirty="0"/>
                        <a:t>Builders</a:t>
                      </a:r>
                    </a:p>
                  </a:txBody>
                  <a:tcPr/>
                </a:tc>
                <a:tc>
                  <a:txBody>
                    <a:bodyPr/>
                    <a:lstStyle/>
                    <a:p>
                      <a:pPr algn="ctr"/>
                      <a:r>
                        <a:rPr lang="en-US" sz="3200" b="1" dirty="0"/>
                        <a:t>Reluctant </a:t>
                      </a:r>
                      <a:r>
                        <a:rPr lang="en-US" sz="3200" b="1" dirty="0" err="1"/>
                        <a:t>Altcoiners</a:t>
                      </a:r>
                      <a:endParaRPr lang="en-US" sz="3200" b="1" dirty="0"/>
                    </a:p>
                    <a:p>
                      <a:pPr algn="ctr"/>
                      <a:endParaRPr lang="en-US" dirty="0"/>
                    </a:p>
                    <a:p>
                      <a:pPr algn="ctr"/>
                      <a:r>
                        <a:rPr lang="en-US" dirty="0"/>
                        <a:t>ETH, Monero, BCH, </a:t>
                      </a:r>
                      <a:r>
                        <a:rPr lang="en-US" dirty="0" err="1"/>
                        <a:t>Namecoin</a:t>
                      </a:r>
                      <a:r>
                        <a:rPr lang="en-US" dirty="0"/>
                        <a:t>, Sia</a:t>
                      </a:r>
                      <a:br>
                        <a:rPr lang="en-US" dirty="0"/>
                      </a:br>
                      <a:r>
                        <a:rPr lang="en-US" dirty="0"/>
                        <a:t>– all created by </a:t>
                      </a:r>
                      <a:r>
                        <a:rPr lang="en-US" dirty="0" err="1"/>
                        <a:t>Bitcoiners</a:t>
                      </a:r>
                      <a:r>
                        <a:rPr lang="en-US" dirty="0"/>
                        <a:t>.</a:t>
                      </a:r>
                      <a:br>
                        <a:rPr lang="en-US" dirty="0"/>
                      </a:br>
                      <a:r>
                        <a:rPr lang="en-US" dirty="0"/>
                        <a:t>Published comments of regret, re</a:t>
                      </a:r>
                      <a:br>
                        <a:rPr lang="en-US" dirty="0"/>
                      </a:br>
                      <a:r>
                        <a:rPr lang="en-US" dirty="0"/>
                        <a:t>Bitcoin’s non-extensibility</a:t>
                      </a:r>
                      <a:br>
                        <a:rPr lang="en-US" dirty="0"/>
                      </a:br>
                      <a:br>
                        <a:rPr lang="en-US" dirty="0"/>
                      </a:br>
                      <a:r>
                        <a:rPr lang="en-US" dirty="0"/>
                        <a:t>All will be cloned, by me! So we will steal back their work.</a:t>
                      </a:r>
                    </a:p>
                  </a:txBody>
                  <a:tcPr anchor="ctr"/>
                </a:tc>
                <a:tc>
                  <a:txBody>
                    <a:bodyPr/>
                    <a:lstStyle/>
                    <a:p>
                      <a:pPr algn="ctr"/>
                      <a:r>
                        <a:rPr lang="en-US" sz="3200" b="1" dirty="0"/>
                        <a:t>The Death Cult</a:t>
                      </a:r>
                      <a:br>
                        <a:rPr lang="en-US" dirty="0"/>
                      </a:br>
                      <a:endParaRPr lang="en-US" dirty="0"/>
                    </a:p>
                    <a:p>
                      <a:pPr marL="285750" indent="-285750" algn="ctr">
                        <a:buFont typeface="Courier New" panose="02070309020205020404" pitchFamily="49" charset="0"/>
                        <a:buChar char="o"/>
                      </a:pPr>
                      <a:r>
                        <a:rPr lang="en-US" dirty="0"/>
                        <a:t>Unwilling to give Altcoins any credit for innovation. Or adoption.</a:t>
                      </a:r>
                    </a:p>
                    <a:p>
                      <a:pPr marL="285750" marR="0" lvl="0" indent="-285750" algn="ctr"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Think Bitcoin shouldn’t improve / can’t improve (since it is perfect).</a:t>
                      </a:r>
                    </a:p>
                    <a:p>
                      <a:pPr marL="285750" indent="-285750" algn="ctr">
                        <a:buFont typeface="Courier New" panose="02070309020205020404" pitchFamily="49" charset="0"/>
                        <a:buChar char="o"/>
                      </a:pPr>
                      <a:r>
                        <a:rPr lang="en-US" dirty="0"/>
                        <a:t>Prefer Bitcoin to stay niche.</a:t>
                      </a:r>
                    </a:p>
                  </a:txBody>
                  <a:tcPr anchor="ctr"/>
                </a:tc>
                <a:extLst>
                  <a:ext uri="{0D108BD9-81ED-4DB2-BD59-A6C34878D82A}">
                    <a16:rowId xmlns:a16="http://schemas.microsoft.com/office/drawing/2014/main" val="3468542555"/>
                  </a:ext>
                </a:extLst>
              </a:tr>
            </a:tbl>
          </a:graphicData>
        </a:graphic>
      </p:graphicFrame>
      <p:sp>
        <p:nvSpPr>
          <p:cNvPr id="4" name="Footer Placeholder 3">
            <a:extLst>
              <a:ext uri="{FF2B5EF4-FFF2-40B4-BE49-F238E27FC236}">
                <a16:creationId xmlns:a16="http://schemas.microsoft.com/office/drawing/2014/main" id="{D06869AF-8F13-9189-D36B-1A2B9FC43E06}"/>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8EEEE96B-8B77-5BF8-B8BA-38FB47949E6D}"/>
              </a:ext>
            </a:extLst>
          </p:cNvPr>
          <p:cNvSpPr>
            <a:spLocks noGrp="1"/>
          </p:cNvSpPr>
          <p:nvPr>
            <p:ph type="sldNum" sz="quarter" idx="12"/>
          </p:nvPr>
        </p:nvSpPr>
        <p:spPr/>
        <p:txBody>
          <a:bodyPr/>
          <a:lstStyle/>
          <a:p>
            <a:fld id="{B6877F82-84DC-415B-8D0D-0C674AA6E930}" type="slidenum">
              <a:rPr lang="en-US" smtClean="0"/>
              <a:t>78</a:t>
            </a:fld>
            <a:endParaRPr lang="en-US"/>
          </a:p>
        </p:txBody>
      </p:sp>
    </p:spTree>
    <p:extLst>
      <p:ext uri="{BB962C8B-B14F-4D97-AF65-F5344CB8AC3E}">
        <p14:creationId xmlns:p14="http://schemas.microsoft.com/office/powerpoint/2010/main" val="3087560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A63C8-4AE3-626D-CB10-812EBA988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6BB56-3EF6-F7E1-D940-77723A0117EC}"/>
              </a:ext>
            </a:extLst>
          </p:cNvPr>
          <p:cNvSpPr>
            <a:spLocks noGrp="1"/>
          </p:cNvSpPr>
          <p:nvPr>
            <p:ph type="title"/>
          </p:nvPr>
        </p:nvSpPr>
        <p:spPr>
          <a:xfrm>
            <a:off x="478746" y="314675"/>
            <a:ext cx="8349943" cy="845667"/>
          </a:xfrm>
        </p:spPr>
        <p:txBody>
          <a:bodyPr/>
          <a:lstStyle/>
          <a:p>
            <a:r>
              <a:rPr lang="en-US" dirty="0"/>
              <a:t>In One Slide</a:t>
            </a:r>
          </a:p>
        </p:txBody>
      </p:sp>
      <p:sp>
        <p:nvSpPr>
          <p:cNvPr id="3" name="Content Placeholder 2">
            <a:extLst>
              <a:ext uri="{FF2B5EF4-FFF2-40B4-BE49-F238E27FC236}">
                <a16:creationId xmlns:a16="http://schemas.microsoft.com/office/drawing/2014/main" id="{4DCF2545-FD48-E588-913C-F1164824BA0A}"/>
              </a:ext>
            </a:extLst>
          </p:cNvPr>
          <p:cNvSpPr>
            <a:spLocks noGrp="1"/>
          </p:cNvSpPr>
          <p:nvPr>
            <p:ph idx="1"/>
          </p:nvPr>
        </p:nvSpPr>
        <p:spPr>
          <a:xfrm>
            <a:off x="728283" y="1286635"/>
            <a:ext cx="10625517" cy="4890328"/>
          </a:xfrm>
        </p:spPr>
        <p:txBody>
          <a:bodyPr>
            <a:normAutofit lnSpcReduction="10000"/>
          </a:bodyPr>
          <a:lstStyle/>
          <a:p>
            <a:pPr marL="0" indent="0">
              <a:buNone/>
            </a:pPr>
            <a:r>
              <a:rPr lang="en-US" dirty="0"/>
              <a:t> </a:t>
            </a:r>
            <a:r>
              <a:rPr lang="en-US" b="1" dirty="0">
                <a:ln>
                  <a:solidFill>
                    <a:sysClr val="windowText" lastClr="000000"/>
                  </a:solidFill>
                </a:ln>
                <a:solidFill>
                  <a:srgbClr val="92D050"/>
                </a:solidFill>
              </a:rPr>
              <a:t>More revenues</a:t>
            </a:r>
            <a:r>
              <a:rPr lang="en-US" dirty="0">
                <a:solidFill>
                  <a:srgbClr val="92D050"/>
                </a:solidFill>
              </a:rPr>
              <a:t> </a:t>
            </a:r>
            <a:r>
              <a:rPr lang="en-US" dirty="0"/>
              <a:t>( 10x 20x ) are possible,</a:t>
            </a:r>
            <a:br>
              <a:rPr lang="en-US" dirty="0"/>
            </a:br>
            <a:r>
              <a:rPr lang="en-US" dirty="0"/>
              <a:t>   but only if Miners </a:t>
            </a:r>
            <a:r>
              <a:rPr lang="en-US" i="1" u="sng" dirty="0"/>
              <a:t>educate themselves on the tech</a:t>
            </a:r>
            <a:r>
              <a:rPr lang="en-US" dirty="0"/>
              <a:t>.</a:t>
            </a:r>
            <a:br>
              <a:rPr lang="en-US" dirty="0"/>
            </a:br>
            <a:r>
              <a:rPr lang="en-US" dirty="0"/>
              <a:t>   Including conflicts-of-interest among dev groups.</a:t>
            </a:r>
          </a:p>
          <a:p>
            <a:endParaRPr lang="en-US" dirty="0"/>
          </a:p>
          <a:p>
            <a:pPr marL="514350" indent="-514350">
              <a:buFont typeface="+mj-lt"/>
              <a:buAutoNum type="arabicPeriod"/>
            </a:pPr>
            <a:r>
              <a:rPr lang="en-US" dirty="0"/>
              <a:t>What are BIPs 300/301 ?</a:t>
            </a:r>
          </a:p>
          <a:p>
            <a:pPr lvl="1"/>
            <a:r>
              <a:rPr lang="en-US" dirty="0"/>
              <a:t>300 allows for conversion: [ Altcoin L1 ] </a:t>
            </a:r>
            <a:r>
              <a:rPr lang="en-US" dirty="0">
                <a:sym typeface="Wingdings" panose="05000000000000000000" pitchFamily="2" charset="2"/>
              </a:rPr>
              <a:t></a:t>
            </a:r>
            <a:r>
              <a:rPr lang="en-US" dirty="0"/>
              <a:t> [ BTC-only L2 ] .</a:t>
            </a:r>
          </a:p>
          <a:p>
            <a:pPr lvl="1"/>
            <a:r>
              <a:rPr lang="en-US" dirty="0"/>
              <a:t>301 allows Bitcoin miners (that’s you), to collect all the fees of these networks.</a:t>
            </a:r>
          </a:p>
          <a:p>
            <a:pPr lvl="1"/>
            <a:r>
              <a:rPr lang="en-US" i="1" u="sng" dirty="0"/>
              <a:t>Requires 51% hashrate</a:t>
            </a:r>
            <a:r>
              <a:rPr lang="en-US" dirty="0"/>
              <a:t> to activate soft fork + other very small costs.</a:t>
            </a:r>
          </a:p>
          <a:p>
            <a:pPr marL="514350" indent="-514350">
              <a:buFont typeface="+mj-lt"/>
              <a:buAutoNum type="arabicPeriod"/>
            </a:pPr>
            <a:r>
              <a:rPr lang="en-US" dirty="0"/>
              <a:t>How to get it ?</a:t>
            </a:r>
          </a:p>
          <a:p>
            <a:pPr lvl="1"/>
            <a:r>
              <a:rPr lang="en-US" dirty="0"/>
              <a:t>Miners </a:t>
            </a:r>
            <a:r>
              <a:rPr lang="en-US" i="1" u="sng" dirty="0"/>
              <a:t>take responsibility</a:t>
            </a:r>
            <a:r>
              <a:rPr lang="en-US" dirty="0"/>
              <a:t> for educating self on BIPs.</a:t>
            </a:r>
          </a:p>
          <a:p>
            <a:pPr lvl="1"/>
            <a:r>
              <a:rPr lang="en-US" dirty="0"/>
              <a:t>Fix </a:t>
            </a:r>
            <a:r>
              <a:rPr lang="en-US" dirty="0" err="1"/>
              <a:t>softfork</a:t>
            </a:r>
            <a:r>
              <a:rPr lang="en-US" dirty="0"/>
              <a:t> deadlock issue. Force responsibility onto someone.</a:t>
            </a:r>
          </a:p>
          <a:p>
            <a:pPr lvl="1"/>
            <a:r>
              <a:rPr lang="en-US" dirty="0"/>
              <a:t>Fix Pool – Hasher communication.</a:t>
            </a:r>
          </a:p>
        </p:txBody>
      </p:sp>
      <p:sp>
        <p:nvSpPr>
          <p:cNvPr id="4" name="Footer Placeholder 3">
            <a:extLst>
              <a:ext uri="{FF2B5EF4-FFF2-40B4-BE49-F238E27FC236}">
                <a16:creationId xmlns:a16="http://schemas.microsoft.com/office/drawing/2014/main" id="{24630FF2-36CC-9159-DB51-F3631A247082}"/>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91DA0203-3E23-6B88-7D1D-F18A28C6BE0C}"/>
              </a:ext>
            </a:extLst>
          </p:cNvPr>
          <p:cNvSpPr>
            <a:spLocks noGrp="1"/>
          </p:cNvSpPr>
          <p:nvPr>
            <p:ph type="sldNum" sz="quarter" idx="12"/>
          </p:nvPr>
        </p:nvSpPr>
        <p:spPr/>
        <p:txBody>
          <a:bodyPr/>
          <a:lstStyle/>
          <a:p>
            <a:fld id="{B6877F82-84DC-415B-8D0D-0C674AA6E930}" type="slidenum">
              <a:rPr lang="en-US" smtClean="0"/>
              <a:t>79</a:t>
            </a:fld>
            <a:endParaRPr lang="en-US"/>
          </a:p>
        </p:txBody>
      </p:sp>
    </p:spTree>
    <p:extLst>
      <p:ext uri="{BB962C8B-B14F-4D97-AF65-F5344CB8AC3E}">
        <p14:creationId xmlns:p14="http://schemas.microsoft.com/office/powerpoint/2010/main" val="2896138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D041-0BF2-D320-8D30-E7E845C94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71B4C-3643-D867-8727-18F284A50803}"/>
              </a:ext>
            </a:extLst>
          </p:cNvPr>
          <p:cNvSpPr>
            <a:spLocks noGrp="1"/>
          </p:cNvSpPr>
          <p:nvPr>
            <p:ph type="title"/>
          </p:nvPr>
        </p:nvSpPr>
        <p:spPr/>
        <p:txBody>
          <a:bodyPr/>
          <a:lstStyle/>
          <a:p>
            <a:r>
              <a:rPr lang="en-US" dirty="0"/>
              <a:t>The Title</a:t>
            </a:r>
          </a:p>
        </p:txBody>
      </p:sp>
      <p:graphicFrame>
        <p:nvGraphicFramePr>
          <p:cNvPr id="6" name="Content Placeholder 5">
            <a:extLst>
              <a:ext uri="{FF2B5EF4-FFF2-40B4-BE49-F238E27FC236}">
                <a16:creationId xmlns:a16="http://schemas.microsoft.com/office/drawing/2014/main" id="{0E11E24F-C4DF-A6C0-4777-B9A573A4A117}"/>
              </a:ext>
            </a:extLst>
          </p:cNvPr>
          <p:cNvGraphicFramePr>
            <a:graphicFrameLocks noGrp="1"/>
          </p:cNvGraphicFramePr>
          <p:nvPr>
            <p:ph idx="1"/>
            <p:extLst>
              <p:ext uri="{D42A27DB-BD31-4B8C-83A1-F6EECF244321}">
                <p14:modId xmlns:p14="http://schemas.microsoft.com/office/powerpoint/2010/main" val="709708012"/>
              </p:ext>
            </p:extLst>
          </p:nvPr>
        </p:nvGraphicFramePr>
        <p:xfrm>
          <a:off x="536575" y="1124793"/>
          <a:ext cx="11053761" cy="4919958"/>
        </p:xfrm>
        <a:graphic>
          <a:graphicData uri="http://schemas.openxmlformats.org/drawingml/2006/table">
            <a:tbl>
              <a:tblPr>
                <a:tableStyleId>{5C22544A-7EE6-4342-B048-85BDC9FD1C3A}</a:tableStyleId>
              </a:tblPr>
              <a:tblGrid>
                <a:gridCol w="3396154">
                  <a:extLst>
                    <a:ext uri="{9D8B030D-6E8A-4147-A177-3AD203B41FA5}">
                      <a16:colId xmlns:a16="http://schemas.microsoft.com/office/drawing/2014/main" val="3145224509"/>
                    </a:ext>
                  </a:extLst>
                </a:gridCol>
                <a:gridCol w="3973020">
                  <a:extLst>
                    <a:ext uri="{9D8B030D-6E8A-4147-A177-3AD203B41FA5}">
                      <a16:colId xmlns:a16="http://schemas.microsoft.com/office/drawing/2014/main" val="2936608030"/>
                    </a:ext>
                  </a:extLst>
                </a:gridCol>
                <a:gridCol w="3684587">
                  <a:extLst>
                    <a:ext uri="{9D8B030D-6E8A-4147-A177-3AD203B41FA5}">
                      <a16:colId xmlns:a16="http://schemas.microsoft.com/office/drawing/2014/main" val="1983153376"/>
                    </a:ext>
                  </a:extLst>
                </a:gridCol>
              </a:tblGrid>
              <a:tr h="1639986">
                <a:tc>
                  <a:txBody>
                    <a:bodyPr/>
                    <a:lstStyle/>
                    <a:p>
                      <a:pPr algn="ctr"/>
                      <a:r>
                        <a:rPr lang="en-US" sz="4400" dirty="0"/>
                        <a:t>Victory</a:t>
                      </a:r>
                    </a:p>
                  </a:txBody>
                  <a:tcPr anchor="ctr">
                    <a:lnR w="12700" cap="flat" cmpd="sng" algn="ctr">
                      <a:solidFill>
                        <a:schemeClr val="tx1"/>
                      </a:solidFill>
                      <a:prstDash val="solid"/>
                      <a:round/>
                      <a:headEnd type="none" w="med" len="med"/>
                      <a:tailEnd type="none" w="med" len="med"/>
                    </a:lnR>
                  </a:tcPr>
                </a:tc>
                <a:tc gridSpan="2">
                  <a:txBody>
                    <a:bodyPr/>
                    <a:lstStyle/>
                    <a:p>
                      <a:pPr algn="ctr"/>
                      <a:r>
                        <a:rPr lang="en-US" dirty="0"/>
                        <a:t>“Crypto” defeats “fiat”</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tc>
                <a:extLst>
                  <a:ext uri="{0D108BD9-81ED-4DB2-BD59-A6C34878D82A}">
                    <a16:rowId xmlns:a16="http://schemas.microsoft.com/office/drawing/2014/main" val="3778336834"/>
                  </a:ext>
                </a:extLst>
              </a:tr>
              <a:tr h="1639986">
                <a:tc>
                  <a:txBody>
                    <a:bodyPr/>
                    <a:lstStyle/>
                    <a:p>
                      <a:pPr algn="ctr"/>
                      <a:r>
                        <a:rPr lang="en-US" sz="4400" dirty="0"/>
                        <a:t>Unity</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t>Only one coin should win.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ctr">
                        <a:buAutoNum type="arabicParenR"/>
                      </a:pPr>
                      <a:r>
                        <a:rPr lang="en-US" dirty="0"/>
                        <a:t>New coins = inflation = annoying</a:t>
                      </a:r>
                    </a:p>
                    <a:p>
                      <a:pPr marL="342900" indent="-342900" algn="ctr">
                        <a:buAutoNum type="arabicParenR"/>
                      </a:pPr>
                      <a:r>
                        <a:rPr lang="en-US" dirty="0"/>
                        <a:t>Worry about coin-replacement (ie coin-failure)</a:t>
                      </a:r>
                    </a:p>
                    <a:p>
                      <a:pPr marL="342900" indent="-342900" algn="ctr">
                        <a:buAutoNum type="arabicParenR"/>
                      </a:pPr>
                      <a:r>
                        <a:rPr lang="en-US" dirty="0"/>
                        <a:t>Contradiction / Regress to barter</a:t>
                      </a:r>
                    </a:p>
                    <a:p>
                      <a:pPr marL="342900" indent="-342900" algn="ctr">
                        <a:buAutoNum type="arabicParenR"/>
                      </a:pPr>
                      <a:r>
                        <a:rPr lang="en-US" dirty="0"/>
                        <a:t>Network effects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011806"/>
                  </a:ext>
                </a:extLst>
              </a:tr>
              <a:tr h="1639986">
                <a:tc>
                  <a:txBody>
                    <a:bodyPr/>
                    <a:lstStyle/>
                    <a:p>
                      <a:pPr algn="ctr"/>
                      <a:r>
                        <a:rPr lang="en-US" sz="4400" dirty="0"/>
                        <a:t>Freedom</a:t>
                      </a:r>
                    </a:p>
                  </a:txBody>
                  <a:tcPr anchor="ctr">
                    <a:lnR w="12700" cap="flat" cmpd="sng" algn="ctr">
                      <a:solidFill>
                        <a:schemeClr val="tx1"/>
                      </a:solidFill>
                      <a:prstDash val="solid"/>
                      <a:round/>
                      <a:headEnd type="none" w="med" len="med"/>
                      <a:tailEnd type="none" w="med" len="med"/>
                    </a:lnR>
                  </a:tcPr>
                </a:tc>
                <a:tc>
                  <a:txBody>
                    <a:bodyPr/>
                    <a:lstStyle/>
                    <a:p>
                      <a:pPr algn="ctr"/>
                      <a:endParaRPr lang="en-US" i="1" u="sng"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93856"/>
                  </a:ext>
                </a:extLst>
              </a:tr>
            </a:tbl>
          </a:graphicData>
        </a:graphic>
      </p:graphicFrame>
      <p:sp>
        <p:nvSpPr>
          <p:cNvPr id="5" name="Slide Number Placeholder 4">
            <a:extLst>
              <a:ext uri="{FF2B5EF4-FFF2-40B4-BE49-F238E27FC236}">
                <a16:creationId xmlns:a16="http://schemas.microsoft.com/office/drawing/2014/main" id="{EBB52C33-0D2A-80DF-4E49-FD3FD99FE121}"/>
              </a:ext>
            </a:extLst>
          </p:cNvPr>
          <p:cNvSpPr>
            <a:spLocks noGrp="1"/>
          </p:cNvSpPr>
          <p:nvPr>
            <p:ph type="sldNum" sz="quarter" idx="12"/>
          </p:nvPr>
        </p:nvSpPr>
        <p:spPr/>
        <p:txBody>
          <a:bodyPr/>
          <a:lstStyle/>
          <a:p>
            <a:fld id="{B6877F82-84DC-415B-8D0D-0C674AA6E930}" type="slidenum">
              <a:rPr lang="en-US" smtClean="0"/>
              <a:t>8</a:t>
            </a:fld>
            <a:endParaRPr lang="en-US"/>
          </a:p>
        </p:txBody>
      </p:sp>
      <p:sp>
        <p:nvSpPr>
          <p:cNvPr id="7" name="Rectangle 6">
            <a:extLst>
              <a:ext uri="{FF2B5EF4-FFF2-40B4-BE49-F238E27FC236}">
                <a16:creationId xmlns:a16="http://schemas.microsoft.com/office/drawing/2014/main" id="{C7F1F5CA-6390-B556-27D9-F6B934F4CF91}"/>
              </a:ext>
            </a:extLst>
          </p:cNvPr>
          <p:cNvSpPr/>
          <p:nvPr/>
        </p:nvSpPr>
        <p:spPr>
          <a:xfrm>
            <a:off x="4375016" y="2055376"/>
            <a:ext cx="2824120"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Open source software that protects the user’s rights</a:t>
            </a:r>
          </a:p>
        </p:txBody>
      </p:sp>
      <p:sp>
        <p:nvSpPr>
          <p:cNvPr id="8" name="Rectangle 7">
            <a:extLst>
              <a:ext uri="{FF2B5EF4-FFF2-40B4-BE49-F238E27FC236}">
                <a16:creationId xmlns:a16="http://schemas.microsoft.com/office/drawing/2014/main" id="{77506C1B-6575-FEB2-ED94-42A6645C2E15}"/>
              </a:ext>
            </a:extLst>
          </p:cNvPr>
          <p:cNvSpPr/>
          <p:nvPr/>
        </p:nvSpPr>
        <p:spPr>
          <a:xfrm>
            <a:off x="7679342" y="-34998"/>
            <a:ext cx="4512658" cy="16963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government can </a:t>
            </a:r>
            <a:r>
              <a:rPr lang="en-US" i="1" u="sng" dirty="0"/>
              <a:t>create</a:t>
            </a:r>
            <a:r>
              <a:rPr lang="en-US" dirty="0"/>
              <a:t> as much money as they like, </a:t>
            </a:r>
            <a:r>
              <a:rPr lang="en-US" i="1" u="sng" dirty="0"/>
              <a:t>destroy</a:t>
            </a:r>
            <a:r>
              <a:rPr lang="en-US" dirty="0"/>
              <a:t> as much money as they like, </a:t>
            </a:r>
            <a:r>
              <a:rPr lang="en-US" i="1" u="sng" dirty="0"/>
              <a:t>take</a:t>
            </a:r>
            <a:r>
              <a:rPr lang="en-US" dirty="0"/>
              <a:t> … , spend . And also observe (and eventually, censor) every mutually beneficial transaction between any two citizens.</a:t>
            </a:r>
          </a:p>
        </p:txBody>
      </p:sp>
      <p:sp>
        <p:nvSpPr>
          <p:cNvPr id="9" name="Rectangle 8">
            <a:extLst>
              <a:ext uri="{FF2B5EF4-FFF2-40B4-BE49-F238E27FC236}">
                <a16:creationId xmlns:a16="http://schemas.microsoft.com/office/drawing/2014/main" id="{8A871878-A650-8F55-8C6A-CA8732C4ED8E}"/>
              </a:ext>
            </a:extLst>
          </p:cNvPr>
          <p:cNvSpPr/>
          <p:nvPr/>
        </p:nvSpPr>
        <p:spPr>
          <a:xfrm>
            <a:off x="7983467" y="2268339"/>
            <a:ext cx="3370333" cy="365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 billion people use it, everyday</a:t>
            </a:r>
          </a:p>
        </p:txBody>
      </p:sp>
      <p:sp>
        <p:nvSpPr>
          <p:cNvPr id="10" name="Rectangle 9">
            <a:extLst>
              <a:ext uri="{FF2B5EF4-FFF2-40B4-BE49-F238E27FC236}">
                <a16:creationId xmlns:a16="http://schemas.microsoft.com/office/drawing/2014/main" id="{E8C5B7DE-FB49-86D0-4091-15199384E945}"/>
              </a:ext>
            </a:extLst>
          </p:cNvPr>
          <p:cNvSpPr/>
          <p:nvPr/>
        </p:nvSpPr>
        <p:spPr>
          <a:xfrm>
            <a:off x="1749130" y="2513067"/>
            <a:ext cx="1058806"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endParaRPr lang="en-US" dirty="0"/>
          </a:p>
        </p:txBody>
      </p:sp>
      <p:sp>
        <p:nvSpPr>
          <p:cNvPr id="11" name="Rectangle 10">
            <a:extLst>
              <a:ext uri="{FF2B5EF4-FFF2-40B4-BE49-F238E27FC236}">
                <a16:creationId xmlns:a16="http://schemas.microsoft.com/office/drawing/2014/main" id="{B71AA8D1-6D89-24CF-A911-ABF13A1F417A}"/>
              </a:ext>
            </a:extLst>
          </p:cNvPr>
          <p:cNvSpPr/>
          <p:nvPr/>
        </p:nvSpPr>
        <p:spPr>
          <a:xfrm>
            <a:off x="1674953" y="4184562"/>
            <a:ext cx="1058806"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endParaRPr lang="en-US" dirty="0"/>
          </a:p>
        </p:txBody>
      </p:sp>
      <p:sp>
        <p:nvSpPr>
          <p:cNvPr id="12" name="Rectangle 11">
            <a:extLst>
              <a:ext uri="{FF2B5EF4-FFF2-40B4-BE49-F238E27FC236}">
                <a16:creationId xmlns:a16="http://schemas.microsoft.com/office/drawing/2014/main" id="{A52CE998-01D9-AE21-089F-00B0664EE289}"/>
              </a:ext>
            </a:extLst>
          </p:cNvPr>
          <p:cNvSpPr/>
          <p:nvPr/>
        </p:nvSpPr>
        <p:spPr>
          <a:xfrm>
            <a:off x="830108" y="6259341"/>
            <a:ext cx="8443512" cy="4638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Victory = (Unity + Freedom) = Sidechains = Drivechain = Bip300</a:t>
            </a:r>
            <a:endParaRPr lang="en-US" sz="1100" dirty="0"/>
          </a:p>
        </p:txBody>
      </p:sp>
      <p:cxnSp>
        <p:nvCxnSpPr>
          <p:cNvPr id="14" name="Straight Connector 13">
            <a:extLst>
              <a:ext uri="{FF2B5EF4-FFF2-40B4-BE49-F238E27FC236}">
                <a16:creationId xmlns:a16="http://schemas.microsoft.com/office/drawing/2014/main" id="{45B2397E-7712-FFE8-7DEA-E1EDBDDE135F}"/>
              </a:ext>
            </a:extLst>
          </p:cNvPr>
          <p:cNvCxnSpPr/>
          <p:nvPr/>
        </p:nvCxnSpPr>
        <p:spPr>
          <a:xfrm flipV="1">
            <a:off x="6392708" y="1875975"/>
            <a:ext cx="356050" cy="97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892BE3-0B23-DF0E-C5EF-253B2000820C}"/>
              </a:ext>
            </a:extLst>
          </p:cNvPr>
          <p:cNvCxnSpPr>
            <a:cxnSpLocks/>
          </p:cNvCxnSpPr>
          <p:nvPr/>
        </p:nvCxnSpPr>
        <p:spPr>
          <a:xfrm flipV="1">
            <a:off x="8804135" y="1483050"/>
            <a:ext cx="736375" cy="3184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230371-5DB0-A3D8-F715-4957328208A5}"/>
              </a:ext>
            </a:extLst>
          </p:cNvPr>
          <p:cNvCxnSpPr>
            <a:cxnSpLocks/>
          </p:cNvCxnSpPr>
          <p:nvPr/>
        </p:nvCxnSpPr>
        <p:spPr>
          <a:xfrm flipH="1" flipV="1">
            <a:off x="7983467" y="1924479"/>
            <a:ext cx="692089" cy="276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070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84B7-167C-D6A1-E48E-89DC0AA20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1D0B1-1B44-2061-66EE-5C0454F0E2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5C5B0A-034E-4168-0BA3-0AAD2C2520A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B5EC09A-A3AE-B098-F320-A7242A3725E3}"/>
              </a:ext>
            </a:extLst>
          </p:cNvPr>
          <p:cNvSpPr>
            <a:spLocks noGrp="1"/>
          </p:cNvSpPr>
          <p:nvPr>
            <p:ph type="ftr" sz="quarter" idx="11"/>
          </p:nvPr>
        </p:nvSpPr>
        <p:spPr/>
        <p:txBody>
          <a:bodyPr/>
          <a:lstStyle/>
          <a:p>
            <a:r>
              <a:rPr lang="en-US" u="sng" dirty="0">
                <a:solidFill>
                  <a:schemeClr val="bg1">
                    <a:lumMod val="85000"/>
                  </a:schemeClr>
                </a:solidFill>
              </a:rPr>
              <a:t>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tx1"/>
                </a:solidFill>
              </a:rPr>
              <a:t>www.drivechain.info</a:t>
            </a:r>
            <a:r>
              <a:rPr lang="en-US" dirty="0">
                <a:solidFill>
                  <a:schemeClr val="tx1"/>
                </a:solidFill>
              </a:rPr>
              <a:t>  </a:t>
            </a:r>
            <a:r>
              <a:rPr lang="en-US" u="sng" dirty="0">
                <a:solidFill>
                  <a:schemeClr val="bg1">
                    <a:lumMod val="75000"/>
                  </a:schemeClr>
                </a:solidFill>
              </a:rPr>
              <a:t>Paul’s Twitter:</a:t>
            </a:r>
            <a:r>
              <a:rPr lang="en-US" dirty="0">
                <a:solidFill>
                  <a:schemeClr val="bg1">
                    <a:lumMod val="75000"/>
                  </a:schemeClr>
                </a:solidFill>
              </a:rPr>
              <a:t> </a:t>
            </a:r>
            <a:r>
              <a:rPr lang="en-US" dirty="0">
                <a:solidFill>
                  <a:schemeClr val="tx1"/>
                </a:solidFill>
              </a:rPr>
              <a:t>@truthcoin</a:t>
            </a:r>
          </a:p>
        </p:txBody>
      </p:sp>
      <p:sp>
        <p:nvSpPr>
          <p:cNvPr id="5" name="Slide Number Placeholder 4">
            <a:extLst>
              <a:ext uri="{FF2B5EF4-FFF2-40B4-BE49-F238E27FC236}">
                <a16:creationId xmlns:a16="http://schemas.microsoft.com/office/drawing/2014/main" id="{D790CC42-A19E-E050-38F7-46D70F58C3A9}"/>
              </a:ext>
            </a:extLst>
          </p:cNvPr>
          <p:cNvSpPr>
            <a:spLocks noGrp="1"/>
          </p:cNvSpPr>
          <p:nvPr>
            <p:ph type="sldNum" sz="quarter" idx="12"/>
          </p:nvPr>
        </p:nvSpPr>
        <p:spPr/>
        <p:txBody>
          <a:bodyPr/>
          <a:lstStyle/>
          <a:p>
            <a:fld id="{B6877F82-84DC-415B-8D0D-0C674AA6E930}" type="slidenum">
              <a:rPr lang="en-US" smtClean="0"/>
              <a:t>80</a:t>
            </a:fld>
            <a:endParaRPr lang="en-US"/>
          </a:p>
        </p:txBody>
      </p:sp>
      <p:graphicFrame>
        <p:nvGraphicFramePr>
          <p:cNvPr id="6" name="Content Placeholder 5">
            <a:extLst>
              <a:ext uri="{FF2B5EF4-FFF2-40B4-BE49-F238E27FC236}">
                <a16:creationId xmlns:a16="http://schemas.microsoft.com/office/drawing/2014/main" id="{DF4AA370-B9CB-572D-70BF-CDF8071AB256}"/>
              </a:ext>
            </a:extLst>
          </p:cNvPr>
          <p:cNvGraphicFramePr>
            <a:graphicFrameLocks/>
          </p:cNvGraphicFramePr>
          <p:nvPr/>
        </p:nvGraphicFramePr>
        <p:xfrm>
          <a:off x="1475795" y="1067586"/>
          <a:ext cx="9175246" cy="4898304"/>
        </p:xfrm>
        <a:graphic>
          <a:graphicData uri="http://schemas.openxmlformats.org/drawingml/2006/table">
            <a:tbl>
              <a:tblPr>
                <a:tableStyleId>{5C22544A-7EE6-4342-B048-85BDC9FD1C3A}</a:tableStyleId>
              </a:tblPr>
              <a:tblGrid>
                <a:gridCol w="4587623">
                  <a:extLst>
                    <a:ext uri="{9D8B030D-6E8A-4147-A177-3AD203B41FA5}">
                      <a16:colId xmlns:a16="http://schemas.microsoft.com/office/drawing/2014/main" val="452900406"/>
                    </a:ext>
                  </a:extLst>
                </a:gridCol>
                <a:gridCol w="4587623">
                  <a:extLst>
                    <a:ext uri="{9D8B030D-6E8A-4147-A177-3AD203B41FA5}">
                      <a16:colId xmlns:a16="http://schemas.microsoft.com/office/drawing/2014/main" val="331054853"/>
                    </a:ext>
                  </a:extLst>
                </a:gridCol>
              </a:tblGrid>
              <a:tr h="647484">
                <a:tc gridSpan="2">
                  <a:txBody>
                    <a:bodyPr/>
                    <a:lstStyle/>
                    <a:p>
                      <a:pPr algn="ctr"/>
                      <a:r>
                        <a:rPr lang="en-US" sz="4800" b="1" dirty="0"/>
                        <a:t>Detractors</a:t>
                      </a:r>
                      <a:endParaRPr lang="en-US" sz="2800" b="1" dirty="0"/>
                    </a:p>
                  </a:txBody>
                  <a:tcPr/>
                </a:tc>
                <a:tc hMerge="1">
                  <a:txBody>
                    <a:bodyPr/>
                    <a:lstStyle/>
                    <a:p>
                      <a:endParaRPr lang="en-US" dirty="0"/>
                    </a:p>
                  </a:txBody>
                  <a:tcPr/>
                </a:tc>
                <a:extLst>
                  <a:ext uri="{0D108BD9-81ED-4DB2-BD59-A6C34878D82A}">
                    <a16:rowId xmlns:a16="http://schemas.microsoft.com/office/drawing/2014/main" val="1369637514"/>
                  </a:ext>
                </a:extLst>
              </a:tr>
              <a:tr h="4075344">
                <a:tc>
                  <a:txBody>
                    <a:bodyPr/>
                    <a:lstStyle/>
                    <a:p>
                      <a:pPr algn="ctr"/>
                      <a:r>
                        <a:rPr lang="en-US" sz="2800" b="1" dirty="0"/>
                        <a:t>The Hopelessly Confused</a:t>
                      </a:r>
                      <a:br>
                        <a:rPr lang="en-US" dirty="0"/>
                      </a:br>
                      <a:br>
                        <a:rPr lang="en-US" dirty="0"/>
                      </a:br>
                      <a:r>
                        <a:rPr lang="en-US" dirty="0"/>
                        <a:t>Believe misinformation about the idea.</a:t>
                      </a:r>
                      <a:br>
                        <a:rPr lang="en-US" dirty="0"/>
                      </a:br>
                      <a:br>
                        <a:rPr lang="en-US" dirty="0"/>
                      </a:br>
                      <a:r>
                        <a:rPr lang="en-US" dirty="0"/>
                        <a:t>For example, Peter Todd mistakenly believes that this idea could cost miners as much as $40k / year in software, which he says may harm small miners.</a:t>
                      </a:r>
                      <a:br>
                        <a:rPr lang="en-US" dirty="0"/>
                      </a:br>
                      <a:br>
                        <a:rPr lang="en-US" dirty="0"/>
                      </a:br>
                      <a:r>
                        <a:rPr lang="en-US" dirty="0"/>
                        <a:t>(Not true. But also irrelevant since every mining input has fixed/variable costs.)</a:t>
                      </a:r>
                    </a:p>
                  </a:txBody>
                  <a:tcPr anchor="ctr"/>
                </a:tc>
                <a:tc>
                  <a:txBody>
                    <a:bodyPr/>
                    <a:lstStyle/>
                    <a:p>
                      <a:pPr algn="ctr"/>
                      <a:r>
                        <a:rPr lang="en-US" sz="3200" b="1" dirty="0"/>
                        <a:t>The Death Cult</a:t>
                      </a:r>
                      <a:br>
                        <a:rPr lang="en-US" dirty="0"/>
                      </a:br>
                      <a:br>
                        <a:rPr lang="en-US" dirty="0"/>
                      </a:br>
                      <a:r>
                        <a:rPr lang="en-US" dirty="0"/>
                        <a:t>People who: </a:t>
                      </a:r>
                    </a:p>
                    <a:p>
                      <a:pPr marL="285750" marR="0" lvl="0" indent="-285750" algn="ctr"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Think Bitcoin shouldn’t improve / can’t improve (since it is perfect).</a:t>
                      </a:r>
                    </a:p>
                    <a:p>
                      <a:pPr marL="285750" marR="0" lvl="0" indent="-285750" algn="ctr"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Think Bitcoin shouldn’t compete / doesn’t compete for users (since it is perfect).</a:t>
                      </a:r>
                    </a:p>
                    <a:p>
                      <a:pPr marL="285750" marR="0" lvl="0" indent="-285750" algn="ctr"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Are uninterested in long run miner revenues.</a:t>
                      </a:r>
                    </a:p>
                    <a:p>
                      <a:pPr marL="285750" marR="0" lvl="0" indent="-285750" algn="ctr"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dirty="0"/>
                        <a:t>Are unwilling to give Altcoins any credit for innovation. Or adoption.</a:t>
                      </a:r>
                    </a:p>
                    <a:p>
                      <a:pPr marL="285750" indent="-285750" algn="ctr">
                        <a:buFont typeface="Courier New" panose="02070309020205020404" pitchFamily="49" charset="0"/>
                        <a:buChar char="o"/>
                      </a:pPr>
                      <a:r>
                        <a:rPr lang="en-US" dirty="0"/>
                        <a:t>Prefer Bitcoin to stay niche.</a:t>
                      </a:r>
                    </a:p>
                    <a:p>
                      <a:pPr algn="ctr"/>
                      <a:endParaRPr lang="en-US" dirty="0"/>
                    </a:p>
                  </a:txBody>
                  <a:tcPr anchor="ctr"/>
                </a:tc>
                <a:extLst>
                  <a:ext uri="{0D108BD9-81ED-4DB2-BD59-A6C34878D82A}">
                    <a16:rowId xmlns:a16="http://schemas.microsoft.com/office/drawing/2014/main" val="720125795"/>
                  </a:ext>
                </a:extLst>
              </a:tr>
            </a:tbl>
          </a:graphicData>
        </a:graphic>
      </p:graphicFrame>
    </p:spTree>
    <p:extLst>
      <p:ext uri="{BB962C8B-B14F-4D97-AF65-F5344CB8AC3E}">
        <p14:creationId xmlns:p14="http://schemas.microsoft.com/office/powerpoint/2010/main" val="2663540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27E2-95F4-DD99-A6D3-8CF6E2921025}"/>
              </a:ext>
            </a:extLst>
          </p:cNvPr>
          <p:cNvSpPr>
            <a:spLocks noGrp="1"/>
          </p:cNvSpPr>
          <p:nvPr>
            <p:ph type="title"/>
          </p:nvPr>
        </p:nvSpPr>
        <p:spPr/>
        <p:txBody>
          <a:bodyPr>
            <a:normAutofit fontScale="90000"/>
          </a:bodyPr>
          <a:lstStyle/>
          <a:p>
            <a:r>
              <a:rPr lang="en-US" dirty="0"/>
              <a:t>Conflicts of Interest – Time to get Woke</a:t>
            </a:r>
          </a:p>
        </p:txBody>
      </p:sp>
      <p:sp>
        <p:nvSpPr>
          <p:cNvPr id="3" name="Content Placeholder 2">
            <a:extLst>
              <a:ext uri="{FF2B5EF4-FFF2-40B4-BE49-F238E27FC236}">
                <a16:creationId xmlns:a16="http://schemas.microsoft.com/office/drawing/2014/main" id="{65D6A6D6-56C9-92F1-5D8A-CD111916C50B}"/>
              </a:ext>
            </a:extLst>
          </p:cNvPr>
          <p:cNvSpPr>
            <a:spLocks noGrp="1"/>
          </p:cNvSpPr>
          <p:nvPr>
            <p:ph idx="1"/>
          </p:nvPr>
        </p:nvSpPr>
        <p:spPr/>
        <p:txBody>
          <a:bodyPr/>
          <a:lstStyle/>
          <a:p>
            <a:r>
              <a:rPr lang="en-US" dirty="0"/>
              <a:t>Devs , Users, Miners, Investors</a:t>
            </a:r>
          </a:p>
        </p:txBody>
      </p:sp>
      <p:sp>
        <p:nvSpPr>
          <p:cNvPr id="4" name="Footer Placeholder 3">
            <a:extLst>
              <a:ext uri="{FF2B5EF4-FFF2-40B4-BE49-F238E27FC236}">
                <a16:creationId xmlns:a16="http://schemas.microsoft.com/office/drawing/2014/main" id="{4374E8FD-ED70-EECC-68FD-84518C5D2D49}"/>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5C314588-B8F5-FC07-540C-194C8D61F818}"/>
              </a:ext>
            </a:extLst>
          </p:cNvPr>
          <p:cNvSpPr>
            <a:spLocks noGrp="1"/>
          </p:cNvSpPr>
          <p:nvPr>
            <p:ph type="sldNum" sz="quarter" idx="12"/>
          </p:nvPr>
        </p:nvSpPr>
        <p:spPr/>
        <p:txBody>
          <a:bodyPr/>
          <a:lstStyle/>
          <a:p>
            <a:fld id="{B6877F82-84DC-415B-8D0D-0C674AA6E930}" type="slidenum">
              <a:rPr lang="en-US" smtClean="0"/>
              <a:t>81</a:t>
            </a:fld>
            <a:endParaRPr lang="en-US"/>
          </a:p>
        </p:txBody>
      </p:sp>
    </p:spTree>
    <p:extLst>
      <p:ext uri="{BB962C8B-B14F-4D97-AF65-F5344CB8AC3E}">
        <p14:creationId xmlns:p14="http://schemas.microsoft.com/office/powerpoint/2010/main" val="1687421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00F6-E7E2-6966-EEC0-9C3E5D9814EA}"/>
              </a:ext>
            </a:extLst>
          </p:cNvPr>
          <p:cNvSpPr>
            <a:spLocks noGrp="1"/>
          </p:cNvSpPr>
          <p:nvPr>
            <p:ph type="title"/>
          </p:nvPr>
        </p:nvSpPr>
        <p:spPr/>
        <p:txBody>
          <a:bodyPr/>
          <a:lstStyle/>
          <a:p>
            <a:r>
              <a:rPr lang="en-US" dirty="0"/>
              <a:t>Good Luck with Your Decision!</a:t>
            </a:r>
          </a:p>
        </p:txBody>
      </p:sp>
      <p:sp>
        <p:nvSpPr>
          <p:cNvPr id="3" name="Content Placeholder 2">
            <a:extLst>
              <a:ext uri="{FF2B5EF4-FFF2-40B4-BE49-F238E27FC236}">
                <a16:creationId xmlns:a16="http://schemas.microsoft.com/office/drawing/2014/main" id="{8F92E35D-E592-C44D-8414-61ED6C57133F}"/>
              </a:ext>
            </a:extLst>
          </p:cNvPr>
          <p:cNvSpPr>
            <a:spLocks noGrp="1"/>
          </p:cNvSpPr>
          <p:nvPr>
            <p:ph idx="1"/>
          </p:nvPr>
        </p:nvSpPr>
        <p:spPr/>
        <p:txBody>
          <a:bodyPr/>
          <a:lstStyle/>
          <a:p>
            <a:r>
              <a:rPr lang="en-US" dirty="0"/>
              <a:t>@truthcoin on twitter</a:t>
            </a:r>
          </a:p>
          <a:p>
            <a:r>
              <a:rPr lang="en-US" dirty="0"/>
              <a:t>@psztorc on Telegram</a:t>
            </a:r>
          </a:p>
          <a:p>
            <a:r>
              <a:rPr lang="en-US" dirty="0"/>
              <a:t>I know many Pools/Miners, also can contact me through them.</a:t>
            </a:r>
          </a:p>
        </p:txBody>
      </p:sp>
      <p:sp>
        <p:nvSpPr>
          <p:cNvPr id="4" name="Footer Placeholder 3">
            <a:extLst>
              <a:ext uri="{FF2B5EF4-FFF2-40B4-BE49-F238E27FC236}">
                <a16:creationId xmlns:a16="http://schemas.microsoft.com/office/drawing/2014/main" id="{9DD2201F-4BFD-49F2-479F-F57EA3456398}"/>
              </a:ext>
            </a:extLst>
          </p:cNvPr>
          <p:cNvSpPr>
            <a:spLocks noGrp="1"/>
          </p:cNvSpPr>
          <p:nvPr>
            <p:ph type="ftr" sz="quarter" idx="11"/>
          </p:nvPr>
        </p:nvSpPr>
        <p:spPr/>
        <p:txBody>
          <a:bodyPr/>
          <a:lstStyle/>
          <a:p>
            <a:r>
              <a:rPr lang="en-US" u="sng">
                <a:solidFill>
                  <a:schemeClr val="bg1">
                    <a:lumMod val="85000"/>
                  </a:schemeClr>
                </a:solidFill>
              </a:rPr>
              <a:t>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tx1"/>
                </a:solidFill>
              </a:rPr>
              <a:t>www.drivechain.info</a:t>
            </a:r>
            <a:r>
              <a:rPr lang="en-US">
                <a:solidFill>
                  <a:schemeClr val="tx1"/>
                </a:solidFill>
              </a:rPr>
              <a:t>  </a:t>
            </a:r>
            <a:r>
              <a:rPr lang="en-US" u="sng">
                <a:solidFill>
                  <a:schemeClr val="bg1">
                    <a:lumMod val="75000"/>
                  </a:schemeClr>
                </a:solidFill>
              </a:rPr>
              <a:t>Paul’s Twitter:</a:t>
            </a:r>
            <a:r>
              <a:rPr lang="en-US">
                <a:solidFill>
                  <a:schemeClr val="bg1">
                    <a:lumMod val="75000"/>
                  </a:schemeClr>
                </a:solidFill>
              </a:rPr>
              <a:t> </a:t>
            </a:r>
            <a:r>
              <a:rPr lang="en-US">
                <a:solidFill>
                  <a:schemeClr val="tx1"/>
                </a:solidFill>
              </a:rPr>
              <a:t>@truthcoin</a:t>
            </a:r>
            <a:endParaRPr lang="en-US" dirty="0">
              <a:solidFill>
                <a:schemeClr val="tx1"/>
              </a:solidFill>
            </a:endParaRPr>
          </a:p>
        </p:txBody>
      </p:sp>
      <p:sp>
        <p:nvSpPr>
          <p:cNvPr id="5" name="Slide Number Placeholder 4">
            <a:extLst>
              <a:ext uri="{FF2B5EF4-FFF2-40B4-BE49-F238E27FC236}">
                <a16:creationId xmlns:a16="http://schemas.microsoft.com/office/drawing/2014/main" id="{D7A704CA-BB84-C21D-77F4-7EA44D96AC83}"/>
              </a:ext>
            </a:extLst>
          </p:cNvPr>
          <p:cNvSpPr>
            <a:spLocks noGrp="1"/>
          </p:cNvSpPr>
          <p:nvPr>
            <p:ph type="sldNum" sz="quarter" idx="12"/>
          </p:nvPr>
        </p:nvSpPr>
        <p:spPr/>
        <p:txBody>
          <a:bodyPr/>
          <a:lstStyle/>
          <a:p>
            <a:fld id="{B6877F82-84DC-415B-8D0D-0C674AA6E930}" type="slidenum">
              <a:rPr lang="en-US" smtClean="0"/>
              <a:t>82</a:t>
            </a:fld>
            <a:endParaRPr lang="en-US"/>
          </a:p>
        </p:txBody>
      </p:sp>
    </p:spTree>
    <p:extLst>
      <p:ext uri="{BB962C8B-B14F-4D97-AF65-F5344CB8AC3E}">
        <p14:creationId xmlns:p14="http://schemas.microsoft.com/office/powerpoint/2010/main" val="674077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C5C2A-4443-171F-1538-E5E31918A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AE144-6FFC-5829-3E37-6E681426F71F}"/>
              </a:ext>
            </a:extLst>
          </p:cNvPr>
          <p:cNvSpPr>
            <a:spLocks noGrp="1"/>
          </p:cNvSpPr>
          <p:nvPr>
            <p:ph type="title"/>
          </p:nvPr>
        </p:nvSpPr>
        <p:spPr/>
        <p:txBody>
          <a:bodyPr/>
          <a:lstStyle/>
          <a:p>
            <a:r>
              <a:rPr lang="en-US" dirty="0"/>
              <a:t>The Title</a:t>
            </a:r>
          </a:p>
        </p:txBody>
      </p:sp>
      <p:graphicFrame>
        <p:nvGraphicFramePr>
          <p:cNvPr id="6" name="Content Placeholder 5">
            <a:extLst>
              <a:ext uri="{FF2B5EF4-FFF2-40B4-BE49-F238E27FC236}">
                <a16:creationId xmlns:a16="http://schemas.microsoft.com/office/drawing/2014/main" id="{656E5323-395B-47E6-FBF1-BEF774CFB44B}"/>
              </a:ext>
            </a:extLst>
          </p:cNvPr>
          <p:cNvGraphicFramePr>
            <a:graphicFrameLocks noGrp="1"/>
          </p:cNvGraphicFramePr>
          <p:nvPr>
            <p:ph idx="1"/>
          </p:nvPr>
        </p:nvGraphicFramePr>
        <p:xfrm>
          <a:off x="536575" y="1124793"/>
          <a:ext cx="11053761" cy="5017332"/>
        </p:xfrm>
        <a:graphic>
          <a:graphicData uri="http://schemas.openxmlformats.org/drawingml/2006/table">
            <a:tbl>
              <a:tblPr>
                <a:tableStyleId>{5C22544A-7EE6-4342-B048-85BDC9FD1C3A}</a:tableStyleId>
              </a:tblPr>
              <a:tblGrid>
                <a:gridCol w="3396154">
                  <a:extLst>
                    <a:ext uri="{9D8B030D-6E8A-4147-A177-3AD203B41FA5}">
                      <a16:colId xmlns:a16="http://schemas.microsoft.com/office/drawing/2014/main" val="3145224509"/>
                    </a:ext>
                  </a:extLst>
                </a:gridCol>
                <a:gridCol w="3973020">
                  <a:extLst>
                    <a:ext uri="{9D8B030D-6E8A-4147-A177-3AD203B41FA5}">
                      <a16:colId xmlns:a16="http://schemas.microsoft.com/office/drawing/2014/main" val="2936608030"/>
                    </a:ext>
                  </a:extLst>
                </a:gridCol>
                <a:gridCol w="3684587">
                  <a:extLst>
                    <a:ext uri="{9D8B030D-6E8A-4147-A177-3AD203B41FA5}">
                      <a16:colId xmlns:a16="http://schemas.microsoft.com/office/drawing/2014/main" val="1983153376"/>
                    </a:ext>
                  </a:extLst>
                </a:gridCol>
              </a:tblGrid>
              <a:tr h="1639986">
                <a:tc>
                  <a:txBody>
                    <a:bodyPr/>
                    <a:lstStyle/>
                    <a:p>
                      <a:pPr algn="ctr"/>
                      <a:r>
                        <a:rPr lang="en-US" sz="4400" dirty="0"/>
                        <a:t>Victory</a:t>
                      </a:r>
                    </a:p>
                  </a:txBody>
                  <a:tcPr anchor="ctr">
                    <a:lnR w="12700" cap="flat" cmpd="sng" algn="ctr">
                      <a:solidFill>
                        <a:schemeClr val="tx1"/>
                      </a:solidFill>
                      <a:prstDash val="solid"/>
                      <a:round/>
                      <a:headEnd type="none" w="med" len="med"/>
                      <a:tailEnd type="none" w="med" len="med"/>
                    </a:lnR>
                  </a:tcPr>
                </a:tc>
                <a:tc gridSpan="2">
                  <a:txBody>
                    <a:bodyPr/>
                    <a:lstStyle/>
                    <a:p>
                      <a:pPr algn="ctr"/>
                      <a:r>
                        <a:rPr lang="en-US" dirty="0"/>
                        <a:t>“Crypto” defeats “fiat”</a:t>
                      </a:r>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tc>
                <a:extLst>
                  <a:ext uri="{0D108BD9-81ED-4DB2-BD59-A6C34878D82A}">
                    <a16:rowId xmlns:a16="http://schemas.microsoft.com/office/drawing/2014/main" val="3778336834"/>
                  </a:ext>
                </a:extLst>
              </a:tr>
              <a:tr h="1639986">
                <a:tc>
                  <a:txBody>
                    <a:bodyPr/>
                    <a:lstStyle/>
                    <a:p>
                      <a:pPr algn="ctr"/>
                      <a:r>
                        <a:rPr lang="en-US" sz="4400" dirty="0"/>
                        <a:t>Unity</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t>Only one coin should win.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ctr">
                        <a:buAutoNum type="arabicParenR"/>
                      </a:pPr>
                      <a:r>
                        <a:rPr lang="en-US" dirty="0"/>
                        <a:t>New coins = inflation = annoying</a:t>
                      </a:r>
                    </a:p>
                    <a:p>
                      <a:pPr marL="342900" indent="-342900" algn="ctr">
                        <a:buAutoNum type="arabicParenR"/>
                      </a:pPr>
                      <a:r>
                        <a:rPr lang="en-US" dirty="0"/>
                        <a:t>Worry about coin-replacement (ie coin-failure)</a:t>
                      </a:r>
                    </a:p>
                    <a:p>
                      <a:pPr marL="342900" indent="-342900" algn="ctr">
                        <a:buAutoNum type="arabicParenR"/>
                      </a:pPr>
                      <a:r>
                        <a:rPr lang="en-US" dirty="0"/>
                        <a:t>Regress to barter / contradiction</a:t>
                      </a:r>
                    </a:p>
                    <a:p>
                      <a:pPr marL="342900" indent="-342900" algn="ctr">
                        <a:buAutoNum type="arabicParenR"/>
                      </a:pPr>
                      <a:r>
                        <a:rPr lang="en-US" dirty="0"/>
                        <a:t>Network effects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011806"/>
                  </a:ext>
                </a:extLst>
              </a:tr>
              <a:tr h="1639986">
                <a:tc>
                  <a:txBody>
                    <a:bodyPr/>
                    <a:lstStyle/>
                    <a:p>
                      <a:pPr algn="ctr"/>
                      <a:r>
                        <a:rPr lang="en-US" sz="4400" dirty="0"/>
                        <a:t>Freedom</a:t>
                      </a:r>
                    </a:p>
                  </a:txBody>
                  <a:tcPr anchor="ctr">
                    <a:lnR w="12700" cap="flat" cmpd="sng" algn="ctr">
                      <a:solidFill>
                        <a:schemeClr val="tx1"/>
                      </a:solidFill>
                      <a:prstDash val="solid"/>
                      <a:round/>
                      <a:headEnd type="none" w="med" len="med"/>
                      <a:tailEnd type="none" w="med" len="med"/>
                    </a:lnR>
                  </a:tcPr>
                </a:tc>
                <a:tc>
                  <a:txBody>
                    <a:bodyPr/>
                    <a:lstStyle/>
                    <a:p>
                      <a:pPr algn="ctr"/>
                      <a:r>
                        <a:rPr lang="en-US" b="1" dirty="0"/>
                        <a:t>Competition</a:t>
                      </a:r>
                      <a:br>
                        <a:rPr lang="en-US" dirty="0"/>
                      </a:br>
                      <a:br>
                        <a:rPr lang="en-US" dirty="0"/>
                      </a:br>
                      <a:r>
                        <a:rPr lang="en-US" i="1" u="sng" dirty="0"/>
                        <a:t>Choice</a:t>
                      </a:r>
                      <a:r>
                        <a:rPr lang="en-US" i="0" u="none" dirty="0"/>
                        <a:t> of blockchain software.</a:t>
                      </a:r>
                      <a:br>
                        <a:rPr lang="en-US" i="0" u="none" dirty="0"/>
                      </a:br>
                      <a:r>
                        <a:rPr lang="en-US" i="1" u="sng" dirty="0"/>
                        <a:t>Easy</a:t>
                      </a:r>
                      <a:r>
                        <a:rPr lang="en-US" i="0" u="none" dirty="0"/>
                        <a:t> to create a new choice.</a:t>
                      </a:r>
                    </a:p>
                    <a:p>
                      <a:pPr algn="ctr"/>
                      <a:r>
                        <a:rPr lang="en-US" i="1" u="sng" dirty="0"/>
                        <a:t>Easy</a:t>
                      </a:r>
                      <a:r>
                        <a:rPr lang="en-US" i="0" u="none" dirty="0"/>
                        <a:t> for user to switch.</a:t>
                      </a:r>
                      <a:br>
                        <a:rPr lang="en-US" i="0" u="none" dirty="0"/>
                      </a:br>
                      <a:endParaRPr lang="en-US" i="1" u="sng"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Solves </a:t>
                      </a:r>
                      <a:r>
                        <a:rPr lang="en-US" i="1" u="sng" dirty="0"/>
                        <a:t>problems of unity</a:t>
                      </a:r>
                      <a:r>
                        <a:rPr lang="en-US" dirty="0"/>
                        <a:t>:</a:t>
                      </a:r>
                    </a:p>
                    <a:p>
                      <a:pPr marL="342900" indent="-342900" algn="ctr">
                        <a:buAutoNum type="arabicParenR"/>
                      </a:pPr>
                      <a:r>
                        <a:rPr lang="en-US" dirty="0"/>
                        <a:t>Mistakes in any piece of software</a:t>
                      </a:r>
                    </a:p>
                    <a:p>
                      <a:pPr marL="342900" indent="-342900" algn="ctr">
                        <a:buAutoNum type="arabicParenR"/>
                      </a:pPr>
                      <a:r>
                        <a:rPr lang="en-US" dirty="0"/>
                        <a:t>Laziness/corruption of </a:t>
                      </a:r>
                      <a:r>
                        <a:rPr lang="en-US" dirty="0" err="1"/>
                        <a:t>devs</a:t>
                      </a:r>
                      <a:endParaRPr lang="en-US" dirty="0"/>
                    </a:p>
                    <a:p>
                      <a:pPr marL="342900" indent="-342900" algn="ctr">
                        <a:buAutoNum type="arabicParenR"/>
                      </a:pPr>
                      <a:r>
                        <a:rPr lang="en-US" dirty="0"/>
                        <a:t>Disagreement among users</a:t>
                      </a:r>
                    </a:p>
                    <a:p>
                      <a:pPr marL="342900" indent="-342900" algn="ctr">
                        <a:buAutoNum type="arabicParenR"/>
                      </a:pPr>
                      <a:r>
                        <a:rPr lang="en-US" dirty="0"/>
                        <a:t>Heterogenous users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2093856"/>
                  </a:ext>
                </a:extLst>
              </a:tr>
            </a:tbl>
          </a:graphicData>
        </a:graphic>
      </p:graphicFrame>
      <p:sp>
        <p:nvSpPr>
          <p:cNvPr id="5" name="Slide Number Placeholder 4">
            <a:extLst>
              <a:ext uri="{FF2B5EF4-FFF2-40B4-BE49-F238E27FC236}">
                <a16:creationId xmlns:a16="http://schemas.microsoft.com/office/drawing/2014/main" id="{086973A1-8854-6756-E782-41DD52B26B3C}"/>
              </a:ext>
            </a:extLst>
          </p:cNvPr>
          <p:cNvSpPr>
            <a:spLocks noGrp="1"/>
          </p:cNvSpPr>
          <p:nvPr>
            <p:ph type="sldNum" sz="quarter" idx="12"/>
          </p:nvPr>
        </p:nvSpPr>
        <p:spPr/>
        <p:txBody>
          <a:bodyPr/>
          <a:lstStyle/>
          <a:p>
            <a:fld id="{B6877F82-84DC-415B-8D0D-0C674AA6E930}" type="slidenum">
              <a:rPr lang="en-US" smtClean="0"/>
              <a:t>9</a:t>
            </a:fld>
            <a:endParaRPr lang="en-US"/>
          </a:p>
        </p:txBody>
      </p:sp>
      <p:sp>
        <p:nvSpPr>
          <p:cNvPr id="10" name="Rectangle 9">
            <a:extLst>
              <a:ext uri="{FF2B5EF4-FFF2-40B4-BE49-F238E27FC236}">
                <a16:creationId xmlns:a16="http://schemas.microsoft.com/office/drawing/2014/main" id="{421297A8-3242-447E-6375-E130F004FB68}"/>
              </a:ext>
            </a:extLst>
          </p:cNvPr>
          <p:cNvSpPr/>
          <p:nvPr/>
        </p:nvSpPr>
        <p:spPr>
          <a:xfrm>
            <a:off x="1749130" y="2513067"/>
            <a:ext cx="1058806"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endParaRPr lang="en-US" dirty="0"/>
          </a:p>
        </p:txBody>
      </p:sp>
      <p:sp>
        <p:nvSpPr>
          <p:cNvPr id="11" name="Rectangle 10">
            <a:extLst>
              <a:ext uri="{FF2B5EF4-FFF2-40B4-BE49-F238E27FC236}">
                <a16:creationId xmlns:a16="http://schemas.microsoft.com/office/drawing/2014/main" id="{2800396C-A535-F418-FFCC-548BE7F6EF40}"/>
              </a:ext>
            </a:extLst>
          </p:cNvPr>
          <p:cNvSpPr/>
          <p:nvPr/>
        </p:nvSpPr>
        <p:spPr>
          <a:xfrm>
            <a:off x="1674953" y="4184562"/>
            <a:ext cx="1058806" cy="566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a:t>
            </a:r>
            <a:endParaRPr lang="en-US" dirty="0"/>
          </a:p>
        </p:txBody>
      </p:sp>
      <p:sp>
        <p:nvSpPr>
          <p:cNvPr id="12" name="Rectangle 11">
            <a:extLst>
              <a:ext uri="{FF2B5EF4-FFF2-40B4-BE49-F238E27FC236}">
                <a16:creationId xmlns:a16="http://schemas.microsoft.com/office/drawing/2014/main" id="{61E1EE9B-4991-B3FE-68EB-D6BE6B3299B4}"/>
              </a:ext>
            </a:extLst>
          </p:cNvPr>
          <p:cNvSpPr/>
          <p:nvPr/>
        </p:nvSpPr>
        <p:spPr>
          <a:xfrm>
            <a:off x="830108" y="6259341"/>
            <a:ext cx="8443512" cy="4638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Victory = (Unity + Freedom) = Sidechains = Drivechain = Bip300</a:t>
            </a:r>
            <a:endParaRPr lang="en-US" sz="1100" dirty="0"/>
          </a:p>
        </p:txBody>
      </p:sp>
      <p:sp>
        <p:nvSpPr>
          <p:cNvPr id="23" name="Rectangle 22">
            <a:extLst>
              <a:ext uri="{FF2B5EF4-FFF2-40B4-BE49-F238E27FC236}">
                <a16:creationId xmlns:a16="http://schemas.microsoft.com/office/drawing/2014/main" id="{0504EAA7-4FCD-7C52-DF5B-E922F41E2C9F}"/>
              </a:ext>
            </a:extLst>
          </p:cNvPr>
          <p:cNvSpPr/>
          <p:nvPr/>
        </p:nvSpPr>
        <p:spPr>
          <a:xfrm>
            <a:off x="9589443" y="5964733"/>
            <a:ext cx="2359504" cy="815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N00bs / poor people: txn fees</a:t>
            </a:r>
            <a:br>
              <a:rPr lang="en-US" sz="1400" dirty="0"/>
            </a:br>
            <a:r>
              <a:rPr lang="en-US" sz="1400" dirty="0"/>
              <a:t>activists: privacy</a:t>
            </a:r>
            <a:br>
              <a:rPr lang="en-US" sz="1400" dirty="0"/>
            </a:br>
            <a:r>
              <a:rPr lang="en-US" sz="1400" dirty="0"/>
              <a:t>normal people: UX</a:t>
            </a:r>
            <a:endParaRPr lang="en-US" sz="800" dirty="0"/>
          </a:p>
        </p:txBody>
      </p:sp>
    </p:spTree>
    <p:extLst>
      <p:ext uri="{BB962C8B-B14F-4D97-AF65-F5344CB8AC3E}">
        <p14:creationId xmlns:p14="http://schemas.microsoft.com/office/powerpoint/2010/main" val="382404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2747</TotalTime>
  <Words>10262</Words>
  <Application>Microsoft Office PowerPoint</Application>
  <PresentationFormat>Widescreen</PresentationFormat>
  <Paragraphs>979</Paragraphs>
  <Slides>82</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Bebas Neue</vt:lpstr>
      <vt:lpstr>Calibri</vt:lpstr>
      <vt:lpstr>Calibri Light</vt:lpstr>
      <vt:lpstr>Courier New</vt:lpstr>
      <vt:lpstr>Impact</vt:lpstr>
      <vt:lpstr>Microsoft Himalaya</vt:lpstr>
      <vt:lpstr>Times New Roman</vt:lpstr>
      <vt:lpstr>Wingdings</vt:lpstr>
      <vt:lpstr>Office Theme</vt:lpstr>
      <vt:lpstr>Victory, Unity, and Freedom – via Sidechains</vt:lpstr>
      <vt:lpstr>Agenda</vt:lpstr>
      <vt:lpstr>My 1000+ Pages About Bitcoin</vt:lpstr>
      <vt:lpstr>PowerPoint Presentation</vt:lpstr>
      <vt:lpstr>Since Then…</vt:lpstr>
      <vt:lpstr>The Title</vt:lpstr>
      <vt:lpstr>The Title</vt:lpstr>
      <vt:lpstr>The Title</vt:lpstr>
      <vt:lpstr>The Title</vt:lpstr>
      <vt:lpstr>PowerPoint Presentation</vt:lpstr>
      <vt:lpstr>History Lesson</vt:lpstr>
      <vt:lpstr>BIP300: Everything on Top of Bitcoin</vt:lpstr>
      <vt:lpstr>PowerPoint Presentation</vt:lpstr>
      <vt:lpstr>PowerPoint Presentation</vt:lpstr>
      <vt:lpstr>Drivechain = Altcoin Tech, BTC Coin Only</vt:lpstr>
      <vt:lpstr>1.1) The Basic Sidechain Concept</vt:lpstr>
      <vt:lpstr>Expert Validation</vt:lpstr>
      <vt:lpstr>Try Our Software</vt:lpstr>
      <vt:lpstr>Try Our Software</vt:lpstr>
      <vt:lpstr>Sidechains – Miner Perspective</vt:lpstr>
      <vt:lpstr>Goals of BIP 300/301</vt:lpstr>
      <vt:lpstr>The Goal</vt:lpstr>
      <vt:lpstr>The Goal</vt:lpstr>
      <vt:lpstr>Not limited to Existing Altcoins</vt:lpstr>
      <vt:lpstr>Not limited to Existing Altcoins</vt:lpstr>
      <vt:lpstr>Final Thoughts -- Why BIP300 Guarantees Success</vt:lpstr>
      <vt:lpstr>1) The Commanding Heights</vt:lpstr>
      <vt:lpstr>2) Batting Cleanup </vt:lpstr>
      <vt:lpstr>3) Culture as Suicide</vt:lpstr>
      <vt:lpstr>How You Can Help</vt:lpstr>
      <vt:lpstr>Thank You For Your Attention</vt:lpstr>
      <vt:lpstr>Fundamental Value – Namecoin </vt:lpstr>
      <vt:lpstr>Screenshot #1 from  www.truthcoin.info/blog/bitnames/ </vt:lpstr>
      <vt:lpstr>Screenshot #2 from  www.truthcoin.info/blog/bitnames/ </vt:lpstr>
      <vt:lpstr>Screenshot #3 from  www.truthcoin.info/blog/bitnames/ </vt:lpstr>
      <vt:lpstr>Fundamental Value – Truthcoin</vt:lpstr>
      <vt:lpstr>PowerPoint Presentation</vt:lpstr>
      <vt:lpstr>PowerPoint Presentation</vt:lpstr>
      <vt:lpstr>Prediction Markets</vt:lpstr>
      <vt:lpstr>Prediction Markets</vt:lpstr>
      <vt:lpstr>Prediction Markets</vt:lpstr>
      <vt:lpstr>Prediction Markets</vt:lpstr>
      <vt:lpstr>A Bold Claim</vt:lpstr>
      <vt:lpstr>That “Zero Risk” Part</vt:lpstr>
      <vt:lpstr>A Bold Claim</vt:lpstr>
      <vt:lpstr>A. Heterogeneity</vt:lpstr>
      <vt:lpstr>A. Heterogeneity</vt:lpstr>
      <vt:lpstr>A Bold Claim</vt:lpstr>
      <vt:lpstr>LargeBlocks?? What about Decentralization??</vt:lpstr>
      <vt:lpstr>5 Theory – Policing a [Chain] We Can’t See</vt:lpstr>
      <vt:lpstr>PowerPoint Presentation</vt:lpstr>
      <vt:lpstr>The “One Way Street”</vt:lpstr>
      <vt:lpstr>The “One Way Street”</vt:lpstr>
      <vt:lpstr>The “One Way Street”</vt:lpstr>
      <vt:lpstr>The “One Way Street”</vt:lpstr>
      <vt:lpstr>Putting Hash(L2) into L1</vt:lpstr>
      <vt:lpstr>Putting Hash(L2) into L1</vt:lpstr>
      <vt:lpstr>Putting Hash(L2) into L1</vt:lpstr>
      <vt:lpstr>Your Layer 1 Node Sees…</vt:lpstr>
      <vt:lpstr>But then how is it secure??</vt:lpstr>
      <vt:lpstr>PowerPoint Presentation</vt:lpstr>
      <vt:lpstr>Prison Metaphor</vt:lpstr>
      <vt:lpstr>Summary</vt:lpstr>
      <vt:lpstr>Miners can already:</vt:lpstr>
      <vt:lpstr>6 - Two Critiques</vt:lpstr>
      <vt:lpstr>Two Supposed Drawbacks</vt:lpstr>
      <vt:lpstr>PowerPoint Presentation</vt:lpstr>
      <vt:lpstr>PowerPoint Presentation</vt:lpstr>
      <vt:lpstr>PowerPoint Presentation</vt:lpstr>
      <vt:lpstr>PowerPoint Presentation</vt:lpstr>
      <vt:lpstr>Why Hasn’t Bitcoin Already Conquered the World?</vt:lpstr>
      <vt:lpstr>Why Hasn’t Bitcoin Already Conquered the World?</vt:lpstr>
      <vt:lpstr>Why Hasn’t Bitcoin Already Conquered the World?</vt:lpstr>
      <vt:lpstr>How to Get These BIPs</vt:lpstr>
      <vt:lpstr>PowerPoint Presentation</vt:lpstr>
      <vt:lpstr>Modern Soft Fork Activation</vt:lpstr>
      <vt:lpstr>How to Get BIPs 300/301</vt:lpstr>
      <vt:lpstr>Supporters and Detractors</vt:lpstr>
      <vt:lpstr>In One Slide</vt:lpstr>
      <vt:lpstr>PowerPoint Presentation</vt:lpstr>
      <vt:lpstr>Conflicts of Interest – Time to get Woke</vt:lpstr>
      <vt:lpstr>Good Luck with Your Decision!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 300/301 – Collecting all the World’s Txn Fees</dc:title>
  <dc:creator>Paul Sztorc</dc:creator>
  <cp:lastModifiedBy>Paul Sztorc</cp:lastModifiedBy>
  <cp:revision>4</cp:revision>
  <dcterms:created xsi:type="dcterms:W3CDTF">2023-11-16T15:51:52Z</dcterms:created>
  <dcterms:modified xsi:type="dcterms:W3CDTF">2024-02-14T20:49:41Z</dcterms:modified>
</cp:coreProperties>
</file>